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Google Sans Medium"/>
      <p:regular r:id="rId30"/>
      <p:bold r:id="rId31"/>
      <p:italic r:id="rId32"/>
      <p:boldItalic r:id="rId33"/>
    </p:embeddedFont>
    <p:embeddedFont>
      <p:font typeface="Open Sans SemiBold"/>
      <p:regular r:id="rId34"/>
      <p:bold r:id="rId35"/>
      <p:italic r:id="rId36"/>
      <p:boldItalic r:id="rId37"/>
    </p:embeddedFont>
    <p:embeddedFont>
      <p:font typeface="Pacifico"/>
      <p:regular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Medium-bold.fntdata"/><Relationship Id="rId30" Type="http://schemas.openxmlformats.org/officeDocument/2006/relationships/font" Target="fonts/GoogleSansMedium-regular.fntdata"/><Relationship Id="rId11" Type="http://schemas.openxmlformats.org/officeDocument/2006/relationships/slide" Target="slides/slide6.xml"/><Relationship Id="rId33" Type="http://schemas.openxmlformats.org/officeDocument/2006/relationships/font" Target="fonts/GoogleSansMedium-boldItalic.fntdata"/><Relationship Id="rId10" Type="http://schemas.openxmlformats.org/officeDocument/2006/relationships/slide" Target="slides/slide5.xml"/><Relationship Id="rId32" Type="http://schemas.openxmlformats.org/officeDocument/2006/relationships/font" Target="fonts/GoogleSansMedium-italic.fntdata"/><Relationship Id="rId13" Type="http://schemas.openxmlformats.org/officeDocument/2006/relationships/slide" Target="slides/slide8.xml"/><Relationship Id="rId35" Type="http://schemas.openxmlformats.org/officeDocument/2006/relationships/font" Target="fonts/OpenSansSemiBold-bold.fntdata"/><Relationship Id="rId12" Type="http://schemas.openxmlformats.org/officeDocument/2006/relationships/slide" Target="slides/slide7.xml"/><Relationship Id="rId34" Type="http://schemas.openxmlformats.org/officeDocument/2006/relationships/font" Target="fonts/OpenSansSemiBold-regular.fntdata"/><Relationship Id="rId15" Type="http://schemas.openxmlformats.org/officeDocument/2006/relationships/slide" Target="slides/slide10.xml"/><Relationship Id="rId37" Type="http://schemas.openxmlformats.org/officeDocument/2006/relationships/font" Target="fonts/OpenSansSemiBold-boldItalic.fntdata"/><Relationship Id="rId14" Type="http://schemas.openxmlformats.org/officeDocument/2006/relationships/slide" Target="slides/slide9.xml"/><Relationship Id="rId36" Type="http://schemas.openxmlformats.org/officeDocument/2006/relationships/font" Target="fonts/OpenSansSemiBold-italic.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Pacific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dd1fef0813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dd1fef0813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dd1fef0813_1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d1fef0813_1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d1fef0813_1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d1fef0813_1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d1fef0813_1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d1fef0813_1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d1fef0813_1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d1fef0813_1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d1fef0813_1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d1fef0813_1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d1fef0813_1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d1fef0813_1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d1fef0813_1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d1fef0813_1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dd1fef0813_1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dd1fef0813_1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d1fef0813_1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d1fef0813_1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d1fef0813_1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d1fef0813_1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d1fef0813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d1fef0813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d1fef0813_1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d1fef0813_1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dd1fef0813_1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dd1fef0813_1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d1fef0813_1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d1fef0813_1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d1fef0813_1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d1fef0813_1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99309004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99309004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dd1fef0813_1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dd1fef0813_1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d1fef0813_1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d1fef0813_1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d1fef0813_1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d1fef0813_1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d1fef0813_1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d1fef0813_1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d1fef0813_1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d1fef0813_1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d1fef0813_1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d1fef0813_1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dd1fef0813_1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dd1fef0813_1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type="blank">
  <p:cSld name="BLANK">
    <p:spTree>
      <p:nvGrpSpPr>
        <p:cNvPr id="47" name="Shape 47"/>
        <p:cNvGrpSpPr/>
        <p:nvPr/>
      </p:nvGrpSpPr>
      <p:grpSpPr>
        <a:xfrm>
          <a:off x="0" y="0"/>
          <a:ext cx="0" cy="0"/>
          <a:chOff x="0" y="0"/>
          <a:chExt cx="0" cy="0"/>
        </a:xfrm>
      </p:grpSpPr>
      <p:sp>
        <p:nvSpPr>
          <p:cNvPr id="48" name="Google Shape;48;p12"/>
          <p:cNvSpPr/>
          <p:nvPr/>
        </p:nvSpPr>
        <p:spPr>
          <a:xfrm>
            <a:off x="0" y="329125"/>
            <a:ext cx="69300" cy="753000"/>
          </a:xfrm>
          <a:prstGeom prst="rect">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 name="Google Shape;49;p12"/>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p:cSld name="BLANK_1">
    <p:spTree>
      <p:nvGrpSpPr>
        <p:cNvPr id="50" name="Shape 50"/>
        <p:cNvGrpSpPr/>
        <p:nvPr/>
      </p:nvGrpSpPr>
      <p:grpSpPr>
        <a:xfrm>
          <a:off x="0" y="0"/>
          <a:ext cx="0" cy="0"/>
          <a:chOff x="0" y="0"/>
          <a:chExt cx="0" cy="0"/>
        </a:xfrm>
      </p:grpSpPr>
      <p:sp>
        <p:nvSpPr>
          <p:cNvPr id="51" name="Google Shape;51;p13"/>
          <p:cNvSpPr/>
          <p:nvPr/>
        </p:nvSpPr>
        <p:spPr>
          <a:xfrm>
            <a:off x="0" y="329125"/>
            <a:ext cx="69300" cy="7530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 name="Google Shape;52;p13"/>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2">
  <p:cSld name="BLANK_1_2">
    <p:spTree>
      <p:nvGrpSpPr>
        <p:cNvPr id="53" name="Shape 53"/>
        <p:cNvGrpSpPr/>
        <p:nvPr/>
      </p:nvGrpSpPr>
      <p:grpSpPr>
        <a:xfrm>
          <a:off x="0" y="0"/>
          <a:ext cx="0" cy="0"/>
          <a:chOff x="0" y="0"/>
          <a:chExt cx="0" cy="0"/>
        </a:xfrm>
      </p:grpSpPr>
      <p:sp>
        <p:nvSpPr>
          <p:cNvPr id="54" name="Google Shape;54;p14"/>
          <p:cNvSpPr/>
          <p:nvPr/>
        </p:nvSpPr>
        <p:spPr>
          <a:xfrm>
            <a:off x="0" y="329125"/>
            <a:ext cx="69300" cy="4485300"/>
          </a:xfrm>
          <a:prstGeom prst="rect">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 name="Google Shape;55;p14"/>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2">
  <p:cSld name="BLANK_1_2_1">
    <p:spTree>
      <p:nvGrpSpPr>
        <p:cNvPr id="56" name="Shape 56"/>
        <p:cNvGrpSpPr/>
        <p:nvPr/>
      </p:nvGrpSpPr>
      <p:grpSpPr>
        <a:xfrm>
          <a:off x="0" y="0"/>
          <a:ext cx="0" cy="0"/>
          <a:chOff x="0" y="0"/>
          <a:chExt cx="0" cy="0"/>
        </a:xfrm>
      </p:grpSpPr>
      <p:sp>
        <p:nvSpPr>
          <p:cNvPr id="57" name="Google Shape;57;p15"/>
          <p:cNvSpPr/>
          <p:nvPr/>
        </p:nvSpPr>
        <p:spPr>
          <a:xfrm>
            <a:off x="0" y="329125"/>
            <a:ext cx="69300" cy="4485300"/>
          </a:xfrm>
          <a:prstGeom prst="rect">
            <a:avLst/>
          </a:prstGeom>
          <a:solidFill>
            <a:srgbClr val="FBBC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5"/>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2">
  <p:cSld name="BLANK_1_2_1_1">
    <p:spTree>
      <p:nvGrpSpPr>
        <p:cNvPr id="59" name="Shape 59"/>
        <p:cNvGrpSpPr/>
        <p:nvPr/>
      </p:nvGrpSpPr>
      <p:grpSpPr>
        <a:xfrm>
          <a:off x="0" y="0"/>
          <a:ext cx="0" cy="0"/>
          <a:chOff x="0" y="0"/>
          <a:chExt cx="0" cy="0"/>
        </a:xfrm>
      </p:grpSpPr>
      <p:sp>
        <p:nvSpPr>
          <p:cNvPr id="60" name="Google Shape;60;p16"/>
          <p:cNvSpPr/>
          <p:nvPr/>
        </p:nvSpPr>
        <p:spPr>
          <a:xfrm>
            <a:off x="0" y="329125"/>
            <a:ext cx="69300" cy="44853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 name="Google Shape;61;p16"/>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ellow">
  <p:cSld name="BLANK_1_1">
    <p:spTree>
      <p:nvGrpSpPr>
        <p:cNvPr id="62" name="Shape 62"/>
        <p:cNvGrpSpPr/>
        <p:nvPr/>
      </p:nvGrpSpPr>
      <p:grpSpPr>
        <a:xfrm>
          <a:off x="0" y="0"/>
          <a:ext cx="0" cy="0"/>
          <a:chOff x="0" y="0"/>
          <a:chExt cx="0" cy="0"/>
        </a:xfrm>
      </p:grpSpPr>
      <p:sp>
        <p:nvSpPr>
          <p:cNvPr id="63" name="Google Shape;63;p17"/>
          <p:cNvSpPr/>
          <p:nvPr/>
        </p:nvSpPr>
        <p:spPr>
          <a:xfrm>
            <a:off x="0" y="329125"/>
            <a:ext cx="69300" cy="753000"/>
          </a:xfrm>
          <a:prstGeom prst="rect">
            <a:avLst/>
          </a:prstGeom>
          <a:solidFill>
            <a:srgbClr val="F2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7"/>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een">
  <p:cSld name="BLANK_1_1_1">
    <p:spTree>
      <p:nvGrpSpPr>
        <p:cNvPr id="65" name="Shape 65"/>
        <p:cNvGrpSpPr/>
        <p:nvPr/>
      </p:nvGrpSpPr>
      <p:grpSpPr>
        <a:xfrm>
          <a:off x="0" y="0"/>
          <a:ext cx="0" cy="0"/>
          <a:chOff x="0" y="0"/>
          <a:chExt cx="0" cy="0"/>
        </a:xfrm>
      </p:grpSpPr>
      <p:sp>
        <p:nvSpPr>
          <p:cNvPr id="66" name="Google Shape;66;p18"/>
          <p:cNvSpPr/>
          <p:nvPr/>
        </p:nvSpPr>
        <p:spPr>
          <a:xfrm>
            <a:off x="0" y="329125"/>
            <a:ext cx="69300" cy="753000"/>
          </a:xfrm>
          <a:prstGeom prst="rect">
            <a:avLst/>
          </a:prstGeom>
          <a:solidFill>
            <a:srgbClr val="34A8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18"/>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p:cSld name="BLANK_1_1_1_1">
    <p:spTree>
      <p:nvGrpSpPr>
        <p:cNvPr id="68" name="Shape 68"/>
        <p:cNvGrpSpPr/>
        <p:nvPr/>
      </p:nvGrpSpPr>
      <p:grpSpPr>
        <a:xfrm>
          <a:off x="0" y="0"/>
          <a:ext cx="0" cy="0"/>
          <a:chOff x="0" y="0"/>
          <a:chExt cx="0" cy="0"/>
        </a:xfrm>
      </p:grpSpPr>
      <p:sp>
        <p:nvSpPr>
          <p:cNvPr id="69" name="Google Shape;69;p19"/>
          <p:cNvSpPr/>
          <p:nvPr/>
        </p:nvSpPr>
        <p:spPr>
          <a:xfrm>
            <a:off x="0" y="329125"/>
            <a:ext cx="69300" cy="753000"/>
          </a:xfrm>
          <a:prstGeom prst="rect">
            <a:avLst/>
          </a:prstGeom>
          <a:solidFill>
            <a:srgbClr val="9AA0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9"/>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1" name="Shape 71"/>
        <p:cNvGrpSpPr/>
        <p:nvPr/>
      </p:nvGrpSpPr>
      <p:grpSpPr>
        <a:xfrm>
          <a:off x="0" y="0"/>
          <a:ext cx="0" cy="0"/>
          <a:chOff x="0" y="0"/>
          <a:chExt cx="0" cy="0"/>
        </a:xfrm>
      </p:grpSpPr>
      <p:pic>
        <p:nvPicPr>
          <p:cNvPr id="72" name="Google Shape;72;p20"/>
          <p:cNvPicPr preferRelativeResize="0"/>
          <p:nvPr/>
        </p:nvPicPr>
        <p:blipFill>
          <a:blip r:embed="rId2">
            <a:alphaModFix/>
          </a:blip>
          <a:stretch>
            <a:fillRect/>
          </a:stretch>
        </p:blipFill>
        <p:spPr>
          <a:xfrm>
            <a:off x="8421700" y="4841325"/>
            <a:ext cx="464875" cy="1566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 name="Google Shape;26;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pic>
        <p:nvPicPr>
          <p:cNvPr id="8" name="Google Shape;8;p1"/>
          <p:cNvPicPr preferRelativeResize="0"/>
          <p:nvPr/>
        </p:nvPicPr>
        <p:blipFill>
          <a:blip r:embed="rId1">
            <a:alphaModFix/>
          </a:blip>
          <a:stretch>
            <a:fillRect/>
          </a:stretch>
        </p:blipFill>
        <p:spPr>
          <a:xfrm>
            <a:off x="8421698" y="4841325"/>
            <a:ext cx="464876" cy="1529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hyperlink" Target="https://www.figma.com/proto/qr3pgDEH0aIyP0ZWQRtbq5/Florist-app?type=design&amp;node-id=4-6&amp;t=FjxlQ6zp0cUuJise-1&amp;scaling=scale-down&amp;page-id=0%3A1&amp;starting-point-node-id=4%3A6&amp;mode=design"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www.figma.com/proto/qr3pgDEH0aIyP0ZWQRtbq5/Florist-app?type=design&amp;node-id=290-5095&amp;t=n8HNnBg1ubDVZHVc-1&amp;scaling=scale-down&amp;page-id=290%3A4632&amp;starting-point-node-id=290%3A4762&amp;mode=design"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285F4"/>
        </a:solidFill>
      </p:bgPr>
    </p:bg>
    <p:spTree>
      <p:nvGrpSpPr>
        <p:cNvPr id="76" name="Shape 76"/>
        <p:cNvGrpSpPr/>
        <p:nvPr/>
      </p:nvGrpSpPr>
      <p:grpSpPr>
        <a:xfrm>
          <a:off x="0" y="0"/>
          <a:ext cx="0" cy="0"/>
          <a:chOff x="0" y="0"/>
          <a:chExt cx="0" cy="0"/>
        </a:xfrm>
      </p:grpSpPr>
      <p:sp>
        <p:nvSpPr>
          <p:cNvPr id="77" name="Google Shape;77;p21"/>
          <p:cNvSpPr txBox="1"/>
          <p:nvPr/>
        </p:nvSpPr>
        <p:spPr>
          <a:xfrm>
            <a:off x="517675" y="1819750"/>
            <a:ext cx="4169700" cy="12930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3600">
                <a:solidFill>
                  <a:schemeClr val="lt1"/>
                </a:solidFill>
                <a:latin typeface="Open Sans SemiBold"/>
                <a:ea typeface="Open Sans SemiBold"/>
                <a:cs typeface="Open Sans SemiBold"/>
                <a:sym typeface="Open Sans SemiBold"/>
              </a:rPr>
              <a:t>House of Flowers</a:t>
            </a:r>
            <a:r>
              <a:rPr lang="en" sz="3600">
                <a:solidFill>
                  <a:schemeClr val="lt1"/>
                </a:solidFill>
                <a:latin typeface="Open Sans SemiBold"/>
                <a:ea typeface="Open Sans SemiBold"/>
                <a:cs typeface="Open Sans SemiBold"/>
                <a:sym typeface="Open Sans SemiBold"/>
              </a:rPr>
              <a:t> App Design</a:t>
            </a:r>
            <a:endParaRPr sz="3600">
              <a:solidFill>
                <a:schemeClr val="lt1"/>
              </a:solidFill>
              <a:latin typeface="Open Sans SemiBold"/>
              <a:ea typeface="Open Sans SemiBold"/>
              <a:cs typeface="Open Sans SemiBold"/>
              <a:sym typeface="Open Sans SemiBold"/>
            </a:endParaRPr>
          </a:p>
        </p:txBody>
      </p:sp>
      <p:sp>
        <p:nvSpPr>
          <p:cNvPr id="78" name="Google Shape;78;p21"/>
          <p:cNvSpPr txBox="1"/>
          <p:nvPr/>
        </p:nvSpPr>
        <p:spPr>
          <a:xfrm>
            <a:off x="517675" y="3239788"/>
            <a:ext cx="49311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chemeClr val="lt1"/>
                </a:solidFill>
                <a:latin typeface="Open Sans"/>
                <a:ea typeface="Open Sans"/>
                <a:cs typeface="Open Sans"/>
                <a:sym typeface="Open Sans"/>
              </a:rPr>
              <a:t>Nazeeya Azeem</a:t>
            </a:r>
            <a:endParaRPr sz="2400">
              <a:solidFill>
                <a:schemeClr val="lt1"/>
              </a:solidFill>
              <a:latin typeface="Open Sans"/>
              <a:ea typeface="Open Sans"/>
              <a:cs typeface="Open Sans"/>
              <a:sym typeface="Open Sans"/>
            </a:endParaRPr>
          </a:p>
        </p:txBody>
      </p:sp>
      <p:cxnSp>
        <p:nvCxnSpPr>
          <p:cNvPr id="79" name="Google Shape;79;p21"/>
          <p:cNvCxnSpPr/>
          <p:nvPr/>
        </p:nvCxnSpPr>
        <p:spPr>
          <a:xfrm flipH="1">
            <a:off x="517675" y="3239800"/>
            <a:ext cx="5718300" cy="24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9900"/>
        </a:solidFill>
      </p:bgPr>
    </p:bg>
    <p:spTree>
      <p:nvGrpSpPr>
        <p:cNvPr id="162" name="Shape 162"/>
        <p:cNvGrpSpPr/>
        <p:nvPr/>
      </p:nvGrpSpPr>
      <p:grpSpPr>
        <a:xfrm>
          <a:off x="0" y="0"/>
          <a:ext cx="0" cy="0"/>
          <a:chOff x="0" y="0"/>
          <a:chExt cx="0" cy="0"/>
        </a:xfrm>
      </p:grpSpPr>
      <p:sp>
        <p:nvSpPr>
          <p:cNvPr id="163" name="Google Shape;163;p30"/>
          <p:cNvSpPr txBox="1"/>
          <p:nvPr/>
        </p:nvSpPr>
        <p:spPr>
          <a:xfrm>
            <a:off x="3721275" y="1886850"/>
            <a:ext cx="63021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Paper wireframes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Digital w</a:t>
            </a:r>
            <a:r>
              <a:rPr lang="en">
                <a:solidFill>
                  <a:srgbClr val="FFFFFF"/>
                </a:solidFill>
                <a:latin typeface="Open Sans"/>
                <a:ea typeface="Open Sans"/>
                <a:cs typeface="Open Sans"/>
                <a:sym typeface="Open Sans"/>
              </a:rPr>
              <a:t>ireframes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Low-fidelity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Usability studies</a:t>
            </a:r>
            <a:endParaRPr>
              <a:solidFill>
                <a:srgbClr val="FFFFFF"/>
              </a:solidFill>
              <a:latin typeface="Open Sans"/>
              <a:ea typeface="Open Sans"/>
              <a:cs typeface="Open Sans"/>
              <a:sym typeface="Open Sans"/>
            </a:endParaRPr>
          </a:p>
        </p:txBody>
      </p:sp>
      <p:sp>
        <p:nvSpPr>
          <p:cNvPr id="164" name="Google Shape;164;p30"/>
          <p:cNvSpPr txBox="1"/>
          <p:nvPr/>
        </p:nvSpPr>
        <p:spPr>
          <a:xfrm>
            <a:off x="-468875" y="188685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lang="en" sz="2400">
                <a:solidFill>
                  <a:srgbClr val="FFFFFF"/>
                </a:solidFill>
                <a:latin typeface="Open Sans"/>
                <a:ea typeface="Open Sans"/>
                <a:cs typeface="Open Sans"/>
                <a:sym typeface="Open Sans"/>
              </a:rPr>
              <a:t>Starting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165" name="Google Shape;165;p30"/>
          <p:cNvCxnSpPr/>
          <p:nvPr/>
        </p:nvCxnSpPr>
        <p:spPr>
          <a:xfrm>
            <a:off x="3504450" y="2038000"/>
            <a:ext cx="0" cy="11646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nvSpPr>
        <p:spPr>
          <a:xfrm>
            <a:off x="517675" y="379025"/>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Paper wireframes </a:t>
            </a:r>
            <a:endParaRPr sz="2400">
              <a:solidFill>
                <a:srgbClr val="5F6368"/>
              </a:solidFill>
              <a:latin typeface="Open Sans"/>
              <a:ea typeface="Open Sans"/>
              <a:cs typeface="Open Sans"/>
              <a:sym typeface="Open Sans"/>
            </a:endParaRPr>
          </a:p>
        </p:txBody>
      </p:sp>
      <p:sp>
        <p:nvSpPr>
          <p:cNvPr id="171" name="Google Shape;171;p31"/>
          <p:cNvSpPr txBox="1"/>
          <p:nvPr/>
        </p:nvSpPr>
        <p:spPr>
          <a:xfrm>
            <a:off x="517675" y="3532050"/>
            <a:ext cx="8391300" cy="1369800"/>
          </a:xfrm>
          <a:prstGeom prst="rect">
            <a:avLst/>
          </a:prstGeom>
          <a:noFill/>
          <a:ln>
            <a:noFill/>
          </a:ln>
        </p:spPr>
        <p:txBody>
          <a:bodyPr anchorCtr="0" anchor="t" bIns="91425" lIns="0"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Taking the time to draft iterations of each screen of the app on paper ensured that the elements that made it to digital wireframes would be well-suited to address user pain points. The above wireframes show the home screen, cart, profile, a model of the selection </a:t>
            </a:r>
            <a:r>
              <a:rPr lang="en">
                <a:solidFill>
                  <a:srgbClr val="5F6368"/>
                </a:solidFill>
                <a:latin typeface="Open Sans"/>
                <a:ea typeface="Open Sans"/>
                <a:cs typeface="Open Sans"/>
                <a:sym typeface="Open Sans"/>
              </a:rPr>
              <a:t>menus</a:t>
            </a:r>
            <a:r>
              <a:rPr lang="en">
                <a:solidFill>
                  <a:srgbClr val="5F6368"/>
                </a:solidFill>
                <a:latin typeface="Open Sans"/>
                <a:ea typeface="Open Sans"/>
                <a:cs typeface="Open Sans"/>
                <a:sym typeface="Open Sans"/>
              </a:rPr>
              <a:t>, and sorting ready made bouquets based on price and color. </a:t>
            </a:r>
            <a:endParaRPr/>
          </a:p>
        </p:txBody>
      </p:sp>
      <p:pic>
        <p:nvPicPr>
          <p:cNvPr id="172" name="Google Shape;172;p31"/>
          <p:cNvPicPr preferRelativeResize="0"/>
          <p:nvPr/>
        </p:nvPicPr>
        <p:blipFill rotWithShape="1">
          <a:blip r:embed="rId3">
            <a:alphaModFix/>
          </a:blip>
          <a:srcRect b="1912" l="0" r="3147" t="0"/>
          <a:stretch/>
        </p:blipFill>
        <p:spPr>
          <a:xfrm>
            <a:off x="837275" y="1002250"/>
            <a:ext cx="7469448" cy="252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nvSpPr>
        <p:spPr>
          <a:xfrm>
            <a:off x="517675" y="4481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178" name="Google Shape;178;p32"/>
          <p:cNvSpPr txBox="1"/>
          <p:nvPr/>
        </p:nvSpPr>
        <p:spPr>
          <a:xfrm>
            <a:off x="517675" y="1370150"/>
            <a:ext cx="2421300" cy="16932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As the initial design phase continued, I made sure to base screen designs on feedback and findings from  the user research.</a:t>
            </a:r>
            <a:endParaRPr/>
          </a:p>
        </p:txBody>
      </p:sp>
      <p:sp>
        <p:nvSpPr>
          <p:cNvPr id="179" name="Google Shape;179;p32"/>
          <p:cNvSpPr txBox="1"/>
          <p:nvPr/>
        </p:nvSpPr>
        <p:spPr>
          <a:xfrm>
            <a:off x="3506675" y="1254475"/>
            <a:ext cx="1278600" cy="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5F6368"/>
                </a:solidFill>
                <a:latin typeface="Open Sans"/>
                <a:ea typeface="Open Sans"/>
                <a:cs typeface="Open Sans"/>
                <a:sym typeface="Open Sans"/>
              </a:rPr>
              <a:t>Sorting panel with </a:t>
            </a:r>
            <a:r>
              <a:rPr lang="en" sz="1000">
                <a:solidFill>
                  <a:srgbClr val="5F6368"/>
                </a:solidFill>
                <a:latin typeface="Open Sans"/>
                <a:ea typeface="Open Sans"/>
                <a:cs typeface="Open Sans"/>
                <a:sym typeface="Open Sans"/>
              </a:rPr>
              <a:t>checkboxes</a:t>
            </a:r>
            <a:r>
              <a:rPr lang="en" sz="1000">
                <a:solidFill>
                  <a:srgbClr val="5F6368"/>
                </a:solidFill>
                <a:latin typeface="Open Sans"/>
                <a:ea typeface="Open Sans"/>
                <a:cs typeface="Open Sans"/>
                <a:sym typeface="Open Sans"/>
              </a:rPr>
              <a:t> for sorting based on price and color</a:t>
            </a:r>
            <a:endParaRPr sz="1000">
              <a:solidFill>
                <a:srgbClr val="5F6368"/>
              </a:solidFill>
              <a:latin typeface="Open Sans"/>
              <a:ea typeface="Open Sans"/>
              <a:cs typeface="Open Sans"/>
              <a:sym typeface="Open Sans"/>
            </a:endParaRPr>
          </a:p>
        </p:txBody>
      </p:sp>
      <p:cxnSp>
        <p:nvCxnSpPr>
          <p:cNvPr id="180" name="Google Shape;180;p32"/>
          <p:cNvCxnSpPr/>
          <p:nvPr/>
        </p:nvCxnSpPr>
        <p:spPr>
          <a:xfrm>
            <a:off x="4785275" y="1370150"/>
            <a:ext cx="586800" cy="0"/>
          </a:xfrm>
          <a:prstGeom prst="straightConnector1">
            <a:avLst/>
          </a:prstGeom>
          <a:noFill/>
          <a:ln cap="flat" cmpd="sng" w="19050">
            <a:solidFill>
              <a:srgbClr val="F29900"/>
            </a:solidFill>
            <a:prstDash val="solid"/>
            <a:round/>
            <a:headEnd len="med" w="med" type="none"/>
            <a:tailEnd len="med" w="med" type="triangle"/>
          </a:ln>
        </p:spPr>
      </p:cxnSp>
      <p:pic>
        <p:nvPicPr>
          <p:cNvPr id="181" name="Google Shape;181;p32"/>
          <p:cNvPicPr preferRelativeResize="0"/>
          <p:nvPr/>
        </p:nvPicPr>
        <p:blipFill>
          <a:blip r:embed="rId3">
            <a:alphaModFix/>
          </a:blip>
          <a:stretch>
            <a:fillRect/>
          </a:stretch>
        </p:blipFill>
        <p:spPr>
          <a:xfrm>
            <a:off x="5361600" y="653525"/>
            <a:ext cx="1914572" cy="3836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nvSpPr>
        <p:spPr>
          <a:xfrm>
            <a:off x="517675" y="4481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Digital wireframes </a:t>
            </a:r>
            <a:endParaRPr sz="2400">
              <a:solidFill>
                <a:srgbClr val="5F6368"/>
              </a:solidFill>
              <a:latin typeface="Open Sans"/>
              <a:ea typeface="Open Sans"/>
              <a:cs typeface="Open Sans"/>
              <a:sym typeface="Open Sans"/>
            </a:endParaRPr>
          </a:p>
        </p:txBody>
      </p:sp>
      <p:sp>
        <p:nvSpPr>
          <p:cNvPr id="187" name="Google Shape;187;p33"/>
          <p:cNvSpPr txBox="1"/>
          <p:nvPr/>
        </p:nvSpPr>
        <p:spPr>
          <a:xfrm>
            <a:off x="517675" y="1370150"/>
            <a:ext cx="2634900" cy="1369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Easy navigation was a key user need to address in the designs as well as a </a:t>
            </a:r>
            <a:r>
              <a:rPr lang="en">
                <a:solidFill>
                  <a:srgbClr val="5F6368"/>
                </a:solidFill>
                <a:latin typeface="Open Sans"/>
                <a:ea typeface="Open Sans"/>
                <a:cs typeface="Open Sans"/>
                <a:sym typeface="Open Sans"/>
              </a:rPr>
              <a:t>convenient</a:t>
            </a:r>
            <a:r>
              <a:rPr lang="en">
                <a:solidFill>
                  <a:srgbClr val="5F6368"/>
                </a:solidFill>
                <a:latin typeface="Open Sans"/>
                <a:ea typeface="Open Sans"/>
                <a:cs typeface="Open Sans"/>
                <a:sym typeface="Open Sans"/>
              </a:rPr>
              <a:t> check out process.</a:t>
            </a:r>
            <a:endParaRPr/>
          </a:p>
        </p:txBody>
      </p:sp>
      <p:sp>
        <p:nvSpPr>
          <p:cNvPr id="188" name="Google Shape;188;p33"/>
          <p:cNvSpPr txBox="1"/>
          <p:nvPr/>
        </p:nvSpPr>
        <p:spPr>
          <a:xfrm>
            <a:off x="1912575" y="4029825"/>
            <a:ext cx="1100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5F6368"/>
                </a:solidFill>
                <a:latin typeface="Open Sans"/>
                <a:ea typeface="Open Sans"/>
                <a:cs typeface="Open Sans"/>
                <a:sym typeface="Open Sans"/>
              </a:rPr>
              <a:t>Easy access to navigation </a:t>
            </a:r>
            <a:endParaRPr sz="1000">
              <a:solidFill>
                <a:srgbClr val="5F6368"/>
              </a:solidFill>
              <a:latin typeface="Open Sans"/>
              <a:ea typeface="Open Sans"/>
              <a:cs typeface="Open Sans"/>
              <a:sym typeface="Open Sans"/>
            </a:endParaRPr>
          </a:p>
        </p:txBody>
      </p:sp>
      <p:cxnSp>
        <p:nvCxnSpPr>
          <p:cNvPr id="189" name="Google Shape;189;p33"/>
          <p:cNvCxnSpPr/>
          <p:nvPr/>
        </p:nvCxnSpPr>
        <p:spPr>
          <a:xfrm>
            <a:off x="3012975" y="4287675"/>
            <a:ext cx="586800" cy="0"/>
          </a:xfrm>
          <a:prstGeom prst="straightConnector1">
            <a:avLst/>
          </a:prstGeom>
          <a:noFill/>
          <a:ln cap="flat" cmpd="sng" w="19050">
            <a:solidFill>
              <a:srgbClr val="F29900"/>
            </a:solidFill>
            <a:prstDash val="solid"/>
            <a:round/>
            <a:headEnd len="med" w="med" type="none"/>
            <a:tailEnd len="med" w="med" type="triangle"/>
          </a:ln>
        </p:spPr>
      </p:cxnSp>
      <p:pic>
        <p:nvPicPr>
          <p:cNvPr id="190" name="Google Shape;190;p33"/>
          <p:cNvPicPr preferRelativeResize="0"/>
          <p:nvPr/>
        </p:nvPicPr>
        <p:blipFill>
          <a:blip r:embed="rId3">
            <a:alphaModFix/>
          </a:blip>
          <a:stretch>
            <a:fillRect/>
          </a:stretch>
        </p:blipFill>
        <p:spPr>
          <a:xfrm>
            <a:off x="3599775" y="430700"/>
            <a:ext cx="2248900" cy="4282100"/>
          </a:xfrm>
          <a:prstGeom prst="rect">
            <a:avLst/>
          </a:prstGeom>
          <a:noFill/>
          <a:ln>
            <a:noFill/>
          </a:ln>
        </p:spPr>
      </p:pic>
      <p:pic>
        <p:nvPicPr>
          <p:cNvPr id="191" name="Google Shape;191;p33"/>
          <p:cNvPicPr preferRelativeResize="0"/>
          <p:nvPr/>
        </p:nvPicPr>
        <p:blipFill>
          <a:blip r:embed="rId4">
            <a:alphaModFix/>
          </a:blip>
          <a:stretch>
            <a:fillRect/>
          </a:stretch>
        </p:blipFill>
        <p:spPr>
          <a:xfrm>
            <a:off x="5959275" y="430700"/>
            <a:ext cx="2295749" cy="4333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nvSpPr>
        <p:spPr>
          <a:xfrm>
            <a:off x="517675" y="4481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Low-fidelity prototype</a:t>
            </a:r>
            <a:endParaRPr sz="2400">
              <a:solidFill>
                <a:srgbClr val="5F6368"/>
              </a:solidFill>
              <a:latin typeface="Open Sans"/>
              <a:ea typeface="Open Sans"/>
              <a:cs typeface="Open Sans"/>
              <a:sym typeface="Open Sans"/>
            </a:endParaRPr>
          </a:p>
        </p:txBody>
      </p:sp>
      <p:sp>
        <p:nvSpPr>
          <p:cNvPr id="197" name="Google Shape;197;p34"/>
          <p:cNvSpPr txBox="1"/>
          <p:nvPr/>
        </p:nvSpPr>
        <p:spPr>
          <a:xfrm>
            <a:off x="532875" y="1336600"/>
            <a:ext cx="2915400" cy="363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Using the completed set of digital wireframes, I created a low-fidelity prototype. The </a:t>
            </a:r>
            <a:r>
              <a:rPr lang="en">
                <a:solidFill>
                  <a:srgbClr val="5F6368"/>
                </a:solidFill>
                <a:latin typeface="Open Sans"/>
                <a:ea typeface="Open Sans"/>
                <a:cs typeface="Open Sans"/>
                <a:sym typeface="Open Sans"/>
              </a:rPr>
              <a:t>primary </a:t>
            </a:r>
            <a:r>
              <a:rPr lang="en">
                <a:solidFill>
                  <a:srgbClr val="5F6368"/>
                </a:solidFill>
                <a:latin typeface="Open Sans"/>
                <a:ea typeface="Open Sans"/>
                <a:cs typeface="Open Sans"/>
                <a:sym typeface="Open Sans"/>
              </a:rPr>
              <a:t>user flow I connected was building and ordering a bouquet, so that the  prototype could be used in a usability study.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View the House of Flowers </a:t>
            </a:r>
            <a:br>
              <a:rPr lang="en">
                <a:solidFill>
                  <a:srgbClr val="5F6368"/>
                </a:solidFill>
                <a:latin typeface="Open Sans"/>
                <a:ea typeface="Open Sans"/>
                <a:cs typeface="Open Sans"/>
                <a:sym typeface="Open Sans"/>
              </a:rPr>
            </a:br>
            <a:r>
              <a:rPr lang="en" u="sng">
                <a:solidFill>
                  <a:schemeClr val="hlink"/>
                </a:solidFill>
                <a:latin typeface="Open Sans"/>
                <a:ea typeface="Open Sans"/>
                <a:cs typeface="Open Sans"/>
                <a:sym typeface="Open Sans"/>
                <a:hlinkClick r:id="rId3"/>
              </a:rPr>
              <a:t>low-fidelity prototype</a:t>
            </a:r>
            <a:endParaRPr u="sng">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198" name="Google Shape;198;p34"/>
          <p:cNvPicPr preferRelativeResize="0"/>
          <p:nvPr/>
        </p:nvPicPr>
        <p:blipFill rotWithShape="1">
          <a:blip r:embed="rId4">
            <a:alphaModFix/>
          </a:blip>
          <a:srcRect b="1844" l="0" r="0" t="4549"/>
          <a:stretch/>
        </p:blipFill>
        <p:spPr>
          <a:xfrm>
            <a:off x="4402625" y="857250"/>
            <a:ext cx="4257675" cy="3530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Usability study: findings</a:t>
            </a:r>
            <a:endParaRPr sz="2400">
              <a:solidFill>
                <a:srgbClr val="5F6368"/>
              </a:solidFill>
              <a:latin typeface="Open Sans"/>
              <a:ea typeface="Open Sans"/>
              <a:cs typeface="Open Sans"/>
              <a:sym typeface="Open Sans"/>
            </a:endParaRPr>
          </a:p>
        </p:txBody>
      </p:sp>
      <p:sp>
        <p:nvSpPr>
          <p:cNvPr id="204" name="Google Shape;204;p35"/>
          <p:cNvSpPr txBox="1"/>
          <p:nvPr/>
        </p:nvSpPr>
        <p:spPr>
          <a:xfrm>
            <a:off x="532875" y="1050575"/>
            <a:ext cx="7873500" cy="8958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I conducted two rounds of usability studies. Findings from the first study helped guide the designs from wireframes to mockups. The second study used a high-fidelity prototype and revealed what aspects of the mockups needed refining. </a:t>
            </a:r>
            <a:endParaRPr>
              <a:solidFill>
                <a:srgbClr val="5F6368"/>
              </a:solidFill>
              <a:latin typeface="Open Sans"/>
              <a:ea typeface="Open Sans"/>
              <a:cs typeface="Open Sans"/>
              <a:sym typeface="Open Sans"/>
            </a:endParaRPr>
          </a:p>
        </p:txBody>
      </p:sp>
      <p:sp>
        <p:nvSpPr>
          <p:cNvPr id="205" name="Google Shape;205;p35"/>
          <p:cNvSpPr/>
          <p:nvPr/>
        </p:nvSpPr>
        <p:spPr>
          <a:xfrm>
            <a:off x="517675" y="2422775"/>
            <a:ext cx="3775800" cy="2305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txBox="1"/>
          <p:nvPr/>
        </p:nvSpPr>
        <p:spPr>
          <a:xfrm>
            <a:off x="1024300" y="256850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Users want to order bouquets quickly</a:t>
            </a:r>
            <a:endParaRPr/>
          </a:p>
        </p:txBody>
      </p:sp>
      <p:sp>
        <p:nvSpPr>
          <p:cNvPr id="207" name="Google Shape;207;p35"/>
          <p:cNvSpPr/>
          <p:nvPr/>
        </p:nvSpPr>
        <p:spPr>
          <a:xfrm>
            <a:off x="711325"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08" name="Google Shape;208;p35"/>
          <p:cNvSpPr txBox="1"/>
          <p:nvPr/>
        </p:nvSpPr>
        <p:spPr>
          <a:xfrm>
            <a:off x="1024300" y="3105775"/>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Users want </a:t>
            </a:r>
            <a:r>
              <a:rPr lang="en">
                <a:solidFill>
                  <a:srgbClr val="5F6368"/>
                </a:solidFill>
                <a:latin typeface="Open Sans"/>
                <a:ea typeface="Open Sans"/>
                <a:cs typeface="Open Sans"/>
                <a:sym typeface="Open Sans"/>
              </a:rPr>
              <a:t>more </a:t>
            </a:r>
            <a:r>
              <a:rPr lang="en">
                <a:solidFill>
                  <a:srgbClr val="5F6368"/>
                </a:solidFill>
                <a:latin typeface="Open Sans"/>
                <a:ea typeface="Open Sans"/>
                <a:cs typeface="Open Sans"/>
                <a:sym typeface="Open Sans"/>
              </a:rPr>
              <a:t>options to sort flower bouquets</a:t>
            </a:r>
            <a:endParaRPr/>
          </a:p>
        </p:txBody>
      </p:sp>
      <p:sp>
        <p:nvSpPr>
          <p:cNvPr id="209" name="Google Shape;209;p35"/>
          <p:cNvSpPr/>
          <p:nvPr/>
        </p:nvSpPr>
        <p:spPr>
          <a:xfrm>
            <a:off x="711325" y="329237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10" name="Google Shape;210;p35"/>
          <p:cNvSpPr txBox="1"/>
          <p:nvPr/>
        </p:nvSpPr>
        <p:spPr>
          <a:xfrm>
            <a:off x="456675"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1 findings</a:t>
            </a:r>
            <a:endParaRPr b="1">
              <a:solidFill>
                <a:srgbClr val="F29900"/>
              </a:solidFill>
            </a:endParaRPr>
          </a:p>
        </p:txBody>
      </p:sp>
      <p:sp>
        <p:nvSpPr>
          <p:cNvPr id="211" name="Google Shape;211;p35"/>
          <p:cNvSpPr/>
          <p:nvPr/>
        </p:nvSpPr>
        <p:spPr>
          <a:xfrm>
            <a:off x="4477900" y="2422775"/>
            <a:ext cx="3775800" cy="2305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txBox="1"/>
          <p:nvPr/>
        </p:nvSpPr>
        <p:spPr>
          <a:xfrm>
            <a:off x="4984525" y="2486538"/>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“Build your own” functionality is confusing </a:t>
            </a:r>
            <a:endParaRPr/>
          </a:p>
        </p:txBody>
      </p:sp>
      <p:sp>
        <p:nvSpPr>
          <p:cNvPr id="213" name="Google Shape;213;p35"/>
          <p:cNvSpPr/>
          <p:nvPr/>
        </p:nvSpPr>
        <p:spPr>
          <a:xfrm>
            <a:off x="4671550" y="263119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1</a:t>
            </a:r>
            <a:endParaRPr>
              <a:solidFill>
                <a:srgbClr val="FFFFFF"/>
              </a:solidFill>
              <a:latin typeface="Google Sans Medium"/>
              <a:ea typeface="Google Sans Medium"/>
              <a:cs typeface="Google Sans Medium"/>
              <a:sym typeface="Google Sans Medium"/>
            </a:endParaRPr>
          </a:p>
        </p:txBody>
      </p:sp>
      <p:sp>
        <p:nvSpPr>
          <p:cNvPr id="214" name="Google Shape;214;p35"/>
          <p:cNvSpPr txBox="1"/>
          <p:nvPr/>
        </p:nvSpPr>
        <p:spPr>
          <a:xfrm>
            <a:off x="4984525" y="3105775"/>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Option to add fillers and greenery when building bouquets</a:t>
            </a:r>
            <a:r>
              <a:rPr lang="en">
                <a:solidFill>
                  <a:srgbClr val="5F6368"/>
                </a:solidFill>
                <a:latin typeface="Open Sans"/>
                <a:ea typeface="Open Sans"/>
                <a:cs typeface="Open Sans"/>
                <a:sym typeface="Open Sans"/>
              </a:rPr>
              <a:t> </a:t>
            </a:r>
            <a:endParaRPr/>
          </a:p>
        </p:txBody>
      </p:sp>
      <p:sp>
        <p:nvSpPr>
          <p:cNvPr id="215" name="Google Shape;215;p35"/>
          <p:cNvSpPr/>
          <p:nvPr/>
        </p:nvSpPr>
        <p:spPr>
          <a:xfrm>
            <a:off x="4671550" y="3261023"/>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2</a:t>
            </a:r>
            <a:endParaRPr>
              <a:solidFill>
                <a:srgbClr val="FFFFFF"/>
              </a:solidFill>
              <a:latin typeface="Google Sans Medium"/>
              <a:ea typeface="Google Sans Medium"/>
              <a:cs typeface="Google Sans Medium"/>
              <a:sym typeface="Google Sans Medium"/>
            </a:endParaRPr>
          </a:p>
        </p:txBody>
      </p:sp>
      <p:sp>
        <p:nvSpPr>
          <p:cNvPr id="216" name="Google Shape;216;p35"/>
          <p:cNvSpPr txBox="1"/>
          <p:nvPr/>
        </p:nvSpPr>
        <p:spPr>
          <a:xfrm>
            <a:off x="4416900" y="2022575"/>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29900"/>
                </a:solidFill>
                <a:latin typeface="Open Sans"/>
                <a:ea typeface="Open Sans"/>
                <a:cs typeface="Open Sans"/>
                <a:sym typeface="Open Sans"/>
              </a:rPr>
              <a:t>Round 2 findings</a:t>
            </a:r>
            <a:endParaRPr b="1">
              <a:solidFill>
                <a:srgbClr val="F29900"/>
              </a:solidFill>
            </a:endParaRPr>
          </a:p>
        </p:txBody>
      </p:sp>
      <p:sp>
        <p:nvSpPr>
          <p:cNvPr id="217" name="Google Shape;217;p35"/>
          <p:cNvSpPr/>
          <p:nvPr/>
        </p:nvSpPr>
        <p:spPr>
          <a:xfrm>
            <a:off x="711325" y="39535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
        <p:nvSpPr>
          <p:cNvPr id="218" name="Google Shape;218;p35"/>
          <p:cNvSpPr txBox="1"/>
          <p:nvPr/>
        </p:nvSpPr>
        <p:spPr>
          <a:xfrm>
            <a:off x="1064013" y="3890850"/>
            <a:ext cx="3336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Option to </a:t>
            </a:r>
            <a:r>
              <a:rPr lang="en">
                <a:solidFill>
                  <a:srgbClr val="5F6368"/>
                </a:solidFill>
                <a:latin typeface="Open Sans"/>
                <a:ea typeface="Open Sans"/>
                <a:cs typeface="Open Sans"/>
                <a:sym typeface="Open Sans"/>
              </a:rPr>
              <a:t>choose</a:t>
            </a:r>
            <a:r>
              <a:rPr lang="en">
                <a:solidFill>
                  <a:srgbClr val="5F6368"/>
                </a:solidFill>
                <a:latin typeface="Open Sans"/>
                <a:ea typeface="Open Sans"/>
                <a:cs typeface="Open Sans"/>
                <a:sym typeface="Open Sans"/>
              </a:rPr>
              <a:t> time of delivery </a:t>
            </a:r>
            <a:endParaRPr>
              <a:solidFill>
                <a:srgbClr val="5F6368"/>
              </a:solidFill>
              <a:latin typeface="Open Sans"/>
              <a:ea typeface="Open Sans"/>
              <a:cs typeface="Open Sans"/>
              <a:sym typeface="Open Sans"/>
            </a:endParaRPr>
          </a:p>
        </p:txBody>
      </p:sp>
      <p:sp>
        <p:nvSpPr>
          <p:cNvPr id="219" name="Google Shape;219;p35"/>
          <p:cNvSpPr txBox="1"/>
          <p:nvPr/>
        </p:nvSpPr>
        <p:spPr>
          <a:xfrm>
            <a:off x="4984525" y="3766950"/>
            <a:ext cx="3336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5F6368"/>
                </a:solidFill>
                <a:latin typeface="Open Sans"/>
                <a:ea typeface="Open Sans"/>
                <a:cs typeface="Open Sans"/>
                <a:sym typeface="Open Sans"/>
              </a:rPr>
              <a:t>Option to save bouquets created by users and also to modify them </a:t>
            </a:r>
            <a:endParaRPr/>
          </a:p>
        </p:txBody>
      </p:sp>
      <p:sp>
        <p:nvSpPr>
          <p:cNvPr id="220" name="Google Shape;220;p35"/>
          <p:cNvSpPr/>
          <p:nvPr/>
        </p:nvSpPr>
        <p:spPr>
          <a:xfrm>
            <a:off x="4671550" y="3953548"/>
            <a:ext cx="274800" cy="274800"/>
          </a:xfrm>
          <a:prstGeom prst="ellipse">
            <a:avLst/>
          </a:prstGeom>
          <a:solidFill>
            <a:srgbClr val="F29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a:solidFill>
                  <a:srgbClr val="FFFFFF"/>
                </a:solidFill>
                <a:latin typeface="Google Sans Medium"/>
                <a:ea typeface="Google Sans Medium"/>
                <a:cs typeface="Google Sans Medium"/>
                <a:sym typeface="Google Sans Medium"/>
              </a:rPr>
              <a:t>3</a:t>
            </a:r>
            <a:endParaRPr>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4A853"/>
        </a:solidFill>
      </p:bgPr>
    </p:bg>
    <p:spTree>
      <p:nvGrpSpPr>
        <p:cNvPr id="224" name="Shape 224"/>
        <p:cNvGrpSpPr/>
        <p:nvPr/>
      </p:nvGrpSpPr>
      <p:grpSpPr>
        <a:xfrm>
          <a:off x="0" y="0"/>
          <a:ext cx="0" cy="0"/>
          <a:chOff x="0" y="0"/>
          <a:chExt cx="0" cy="0"/>
        </a:xfrm>
      </p:grpSpPr>
      <p:sp>
        <p:nvSpPr>
          <p:cNvPr id="225" name="Google Shape;225;p36"/>
          <p:cNvSpPr txBox="1"/>
          <p:nvPr/>
        </p:nvSpPr>
        <p:spPr>
          <a:xfrm>
            <a:off x="3721275" y="2048400"/>
            <a:ext cx="3990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Mockups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High-fidelity prototype</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Accessibility</a:t>
            </a:r>
            <a:endParaRPr>
              <a:solidFill>
                <a:srgbClr val="FFFFFF"/>
              </a:solidFill>
              <a:latin typeface="Open Sans"/>
              <a:ea typeface="Open Sans"/>
              <a:cs typeface="Open Sans"/>
              <a:sym typeface="Open Sans"/>
            </a:endParaRPr>
          </a:p>
        </p:txBody>
      </p:sp>
      <p:sp>
        <p:nvSpPr>
          <p:cNvPr id="226" name="Google Shape;226;p36"/>
          <p:cNvSpPr txBox="1"/>
          <p:nvPr/>
        </p:nvSpPr>
        <p:spPr>
          <a:xfrm>
            <a:off x="-468875" y="204840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Refining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design</a:t>
            </a:r>
            <a:endParaRPr sz="2400">
              <a:solidFill>
                <a:srgbClr val="FFFFFF"/>
              </a:solidFill>
              <a:latin typeface="Open Sans"/>
              <a:ea typeface="Open Sans"/>
              <a:cs typeface="Open Sans"/>
              <a:sym typeface="Open Sans"/>
            </a:endParaRPr>
          </a:p>
        </p:txBody>
      </p:sp>
      <p:cxnSp>
        <p:nvCxnSpPr>
          <p:cNvPr id="227" name="Google Shape;227;p36"/>
          <p:cNvCxnSpPr/>
          <p:nvPr/>
        </p:nvCxnSpPr>
        <p:spPr>
          <a:xfrm>
            <a:off x="3656850" y="2218225"/>
            <a:ext cx="0" cy="8040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nvSpPr>
        <p:spPr>
          <a:xfrm>
            <a:off x="517675" y="4481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Mockups</a:t>
            </a:r>
            <a:endParaRPr sz="2400">
              <a:solidFill>
                <a:srgbClr val="5F6368"/>
              </a:solidFill>
              <a:latin typeface="Open Sans"/>
              <a:ea typeface="Open Sans"/>
              <a:cs typeface="Open Sans"/>
              <a:sym typeface="Open Sans"/>
            </a:endParaRPr>
          </a:p>
        </p:txBody>
      </p:sp>
      <p:sp>
        <p:nvSpPr>
          <p:cNvPr id="233" name="Google Shape;233;p37"/>
          <p:cNvSpPr txBox="1"/>
          <p:nvPr/>
        </p:nvSpPr>
        <p:spPr>
          <a:xfrm>
            <a:off x="517675" y="1141550"/>
            <a:ext cx="2607000" cy="33093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Early designs allowed for some customization, but after the usability studies, I added additional options to </a:t>
            </a:r>
            <a:r>
              <a:rPr b="1" lang="en">
                <a:solidFill>
                  <a:srgbClr val="5F6368"/>
                </a:solidFill>
                <a:latin typeface="Open Sans"/>
                <a:ea typeface="Open Sans"/>
                <a:cs typeface="Open Sans"/>
                <a:sym typeface="Open Sans"/>
              </a:rPr>
              <a:t>choose flowers, arrangement type and the filler flowers and greenery</a:t>
            </a:r>
            <a:r>
              <a:rPr lang="en">
                <a:solidFill>
                  <a:srgbClr val="5F6368"/>
                </a:solidFill>
                <a:latin typeface="Open Sans"/>
                <a:ea typeface="Open Sans"/>
                <a:cs typeface="Open Sans"/>
                <a:sym typeface="Open Sans"/>
              </a:rPr>
              <a:t>. I also revised the design so users see </a:t>
            </a:r>
            <a:r>
              <a:rPr b="1" lang="en">
                <a:solidFill>
                  <a:srgbClr val="5F6368"/>
                </a:solidFill>
                <a:latin typeface="Open Sans"/>
                <a:ea typeface="Open Sans"/>
                <a:cs typeface="Open Sans"/>
                <a:sym typeface="Open Sans"/>
              </a:rPr>
              <a:t>all the customization options </a:t>
            </a:r>
            <a:r>
              <a:rPr lang="en">
                <a:solidFill>
                  <a:srgbClr val="5F6368"/>
                </a:solidFill>
                <a:latin typeface="Open Sans"/>
                <a:ea typeface="Open Sans"/>
                <a:cs typeface="Open Sans"/>
                <a:sym typeface="Open Sans"/>
              </a:rPr>
              <a:t>when they first land on the screen. </a:t>
            </a:r>
            <a:endParaRPr/>
          </a:p>
        </p:txBody>
      </p:sp>
      <p:cxnSp>
        <p:nvCxnSpPr>
          <p:cNvPr id="234" name="Google Shape;234;p37"/>
          <p:cNvCxnSpPr/>
          <p:nvPr/>
        </p:nvCxnSpPr>
        <p:spPr>
          <a:xfrm>
            <a:off x="5728438" y="3024800"/>
            <a:ext cx="812400" cy="0"/>
          </a:xfrm>
          <a:prstGeom prst="straightConnector1">
            <a:avLst/>
          </a:prstGeom>
          <a:noFill/>
          <a:ln cap="flat" cmpd="sng" w="19050">
            <a:solidFill>
              <a:srgbClr val="34A853"/>
            </a:solidFill>
            <a:prstDash val="solid"/>
            <a:round/>
            <a:headEnd len="med" w="med" type="none"/>
            <a:tailEnd len="med" w="med" type="triangle"/>
          </a:ln>
        </p:spPr>
      </p:cxnSp>
      <p:sp>
        <p:nvSpPr>
          <p:cNvPr id="235" name="Google Shape;235;p37"/>
          <p:cNvSpPr txBox="1"/>
          <p:nvPr/>
        </p:nvSpPr>
        <p:spPr>
          <a:xfrm>
            <a:off x="3622138"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SemiBold"/>
                <a:ea typeface="Open Sans SemiBold"/>
                <a:cs typeface="Open Sans SemiBold"/>
                <a:sym typeface="Open Sans SemiBold"/>
              </a:rPr>
              <a:t>Before usability studies</a:t>
            </a:r>
            <a:endParaRPr sz="1200">
              <a:solidFill>
                <a:srgbClr val="34A853"/>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a:solidFill>
                <a:srgbClr val="1967D2"/>
              </a:solidFill>
              <a:latin typeface="Open Sans SemiBold"/>
              <a:ea typeface="Open Sans SemiBold"/>
              <a:cs typeface="Open Sans SemiBold"/>
              <a:sym typeface="Open Sans SemiBold"/>
            </a:endParaRPr>
          </a:p>
        </p:txBody>
      </p:sp>
      <p:sp>
        <p:nvSpPr>
          <p:cNvPr id="236" name="Google Shape;236;p37"/>
          <p:cNvSpPr txBox="1"/>
          <p:nvPr/>
        </p:nvSpPr>
        <p:spPr>
          <a:xfrm>
            <a:off x="6329775" y="853300"/>
            <a:ext cx="23538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34A853"/>
                </a:solidFill>
                <a:latin typeface="Open Sans SemiBold"/>
                <a:ea typeface="Open Sans SemiBold"/>
                <a:cs typeface="Open Sans SemiBold"/>
                <a:sym typeface="Open Sans SemiBold"/>
              </a:rPr>
              <a:t>After usability studies</a:t>
            </a:r>
            <a:endParaRPr sz="1200">
              <a:solidFill>
                <a:srgbClr val="34A853"/>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a:solidFill>
                <a:srgbClr val="1967D2"/>
              </a:solidFill>
              <a:latin typeface="Open Sans SemiBold"/>
              <a:ea typeface="Open Sans SemiBold"/>
              <a:cs typeface="Open Sans SemiBold"/>
              <a:sym typeface="Open Sans SemiBold"/>
            </a:endParaRPr>
          </a:p>
        </p:txBody>
      </p:sp>
      <p:pic>
        <p:nvPicPr>
          <p:cNvPr id="237" name="Google Shape;237;p37"/>
          <p:cNvPicPr preferRelativeResize="0"/>
          <p:nvPr/>
        </p:nvPicPr>
        <p:blipFill>
          <a:blip r:embed="rId3">
            <a:alphaModFix/>
          </a:blip>
          <a:stretch>
            <a:fillRect/>
          </a:stretch>
        </p:blipFill>
        <p:spPr>
          <a:xfrm>
            <a:off x="3868652" y="1320650"/>
            <a:ext cx="1717150" cy="3408300"/>
          </a:xfrm>
          <a:prstGeom prst="rect">
            <a:avLst/>
          </a:prstGeom>
          <a:noFill/>
          <a:ln>
            <a:noFill/>
          </a:ln>
        </p:spPr>
      </p:pic>
      <p:pic>
        <p:nvPicPr>
          <p:cNvPr id="238" name="Google Shape;238;p37"/>
          <p:cNvPicPr preferRelativeResize="0"/>
          <p:nvPr/>
        </p:nvPicPr>
        <p:blipFill>
          <a:blip r:embed="rId4">
            <a:alphaModFix/>
          </a:blip>
          <a:stretch>
            <a:fillRect/>
          </a:stretch>
        </p:blipFill>
        <p:spPr>
          <a:xfrm>
            <a:off x="6683500" y="1320650"/>
            <a:ext cx="1717150" cy="3480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nvSpPr>
        <p:spPr>
          <a:xfrm>
            <a:off x="517675" y="4481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Key mockups</a:t>
            </a:r>
            <a:endParaRPr sz="2400">
              <a:solidFill>
                <a:srgbClr val="5F6368"/>
              </a:solidFill>
              <a:latin typeface="Open Sans"/>
              <a:ea typeface="Open Sans"/>
              <a:cs typeface="Open Sans"/>
              <a:sym typeface="Open Sans"/>
            </a:endParaRPr>
          </a:p>
        </p:txBody>
      </p:sp>
      <p:pic>
        <p:nvPicPr>
          <p:cNvPr id="244" name="Google Shape;244;p38"/>
          <p:cNvPicPr preferRelativeResize="0"/>
          <p:nvPr/>
        </p:nvPicPr>
        <p:blipFill>
          <a:blip r:embed="rId3">
            <a:alphaModFix/>
          </a:blip>
          <a:stretch>
            <a:fillRect/>
          </a:stretch>
        </p:blipFill>
        <p:spPr>
          <a:xfrm>
            <a:off x="460750" y="1181150"/>
            <a:ext cx="1863300" cy="3602850"/>
          </a:xfrm>
          <a:prstGeom prst="rect">
            <a:avLst/>
          </a:prstGeom>
          <a:noFill/>
          <a:ln>
            <a:noFill/>
          </a:ln>
        </p:spPr>
      </p:pic>
      <p:pic>
        <p:nvPicPr>
          <p:cNvPr id="245" name="Google Shape;245;p38"/>
          <p:cNvPicPr preferRelativeResize="0"/>
          <p:nvPr/>
        </p:nvPicPr>
        <p:blipFill>
          <a:blip r:embed="rId4">
            <a:alphaModFix/>
          </a:blip>
          <a:stretch>
            <a:fillRect/>
          </a:stretch>
        </p:blipFill>
        <p:spPr>
          <a:xfrm>
            <a:off x="2531762" y="1154650"/>
            <a:ext cx="1865376" cy="3602736"/>
          </a:xfrm>
          <a:prstGeom prst="rect">
            <a:avLst/>
          </a:prstGeom>
          <a:noFill/>
          <a:ln>
            <a:noFill/>
          </a:ln>
        </p:spPr>
      </p:pic>
      <p:pic>
        <p:nvPicPr>
          <p:cNvPr id="246" name="Google Shape;246;p38"/>
          <p:cNvPicPr preferRelativeResize="0"/>
          <p:nvPr/>
        </p:nvPicPr>
        <p:blipFill>
          <a:blip r:embed="rId5">
            <a:alphaModFix/>
          </a:blip>
          <a:stretch>
            <a:fillRect/>
          </a:stretch>
        </p:blipFill>
        <p:spPr>
          <a:xfrm>
            <a:off x="4604838" y="1154650"/>
            <a:ext cx="1865376" cy="3602736"/>
          </a:xfrm>
          <a:prstGeom prst="rect">
            <a:avLst/>
          </a:prstGeom>
          <a:noFill/>
          <a:ln>
            <a:noFill/>
          </a:ln>
        </p:spPr>
      </p:pic>
      <p:pic>
        <p:nvPicPr>
          <p:cNvPr id="247" name="Google Shape;247;p38"/>
          <p:cNvPicPr preferRelativeResize="0"/>
          <p:nvPr/>
        </p:nvPicPr>
        <p:blipFill>
          <a:blip r:embed="rId6">
            <a:alphaModFix/>
          </a:blip>
          <a:stretch>
            <a:fillRect/>
          </a:stretch>
        </p:blipFill>
        <p:spPr>
          <a:xfrm>
            <a:off x="6733227" y="1154650"/>
            <a:ext cx="1865376" cy="360273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nvSpPr>
        <p:spPr>
          <a:xfrm>
            <a:off x="517675" y="448150"/>
            <a:ext cx="7000800" cy="554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0"/>
              </a:spcBef>
              <a:spcAft>
                <a:spcPts val="0"/>
              </a:spcAft>
              <a:buNone/>
            </a:pPr>
            <a:r>
              <a:rPr lang="en" sz="2400">
                <a:solidFill>
                  <a:srgbClr val="5F6368"/>
                </a:solidFill>
                <a:latin typeface="Open Sans"/>
                <a:ea typeface="Open Sans"/>
                <a:cs typeface="Open Sans"/>
                <a:sym typeface="Open Sans"/>
              </a:rPr>
              <a:t>High-fidelity prototype</a:t>
            </a:r>
            <a:endParaRPr sz="2400">
              <a:solidFill>
                <a:srgbClr val="5F6368"/>
              </a:solidFill>
              <a:latin typeface="Open Sans"/>
              <a:ea typeface="Open Sans"/>
              <a:cs typeface="Open Sans"/>
              <a:sym typeface="Open Sans"/>
            </a:endParaRPr>
          </a:p>
        </p:txBody>
      </p:sp>
      <p:sp>
        <p:nvSpPr>
          <p:cNvPr id="253" name="Google Shape;253;p39"/>
          <p:cNvSpPr txBox="1"/>
          <p:nvPr/>
        </p:nvSpPr>
        <p:spPr>
          <a:xfrm>
            <a:off x="532875" y="1184200"/>
            <a:ext cx="2674800" cy="3955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The final high-fidelity prototype presented cleaner user flows for selecting bouquets, building bouquets and checkout. It also met user needs for a an organised build your own bouquet option as well as more customization.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View the House of Flowers </a:t>
            </a:r>
            <a:r>
              <a:rPr lang="en" u="sng">
                <a:solidFill>
                  <a:schemeClr val="hlink"/>
                </a:solidFill>
                <a:latin typeface="Open Sans"/>
                <a:ea typeface="Open Sans"/>
                <a:cs typeface="Open Sans"/>
                <a:sym typeface="Open Sans"/>
                <a:hlinkClick r:id="rId3"/>
              </a:rPr>
              <a:t>high-fidelity prototype</a:t>
            </a:r>
            <a:endParaRPr u="sng">
              <a:solidFill>
                <a:schemeClr val="accent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a:latin typeface="Open Sans"/>
              <a:ea typeface="Open Sans"/>
              <a:cs typeface="Open Sans"/>
              <a:sym typeface="Open Sans"/>
            </a:endParaRPr>
          </a:p>
        </p:txBody>
      </p:sp>
      <p:pic>
        <p:nvPicPr>
          <p:cNvPr id="254" name="Google Shape;254;p39"/>
          <p:cNvPicPr preferRelativeResize="0"/>
          <p:nvPr/>
        </p:nvPicPr>
        <p:blipFill rotWithShape="1">
          <a:blip r:embed="rId4">
            <a:alphaModFix/>
          </a:blip>
          <a:srcRect b="0" l="2430" r="5139" t="0"/>
          <a:stretch/>
        </p:blipFill>
        <p:spPr>
          <a:xfrm>
            <a:off x="3857625" y="1057850"/>
            <a:ext cx="4466000" cy="3836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2"/>
          <p:cNvSpPr txBox="1"/>
          <p:nvPr/>
        </p:nvSpPr>
        <p:spPr>
          <a:xfrm>
            <a:off x="1231075" y="1299400"/>
            <a:ext cx="4086000" cy="2077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product: </a:t>
            </a:r>
            <a:endParaRPr>
              <a:solidFill>
                <a:srgbClr val="4285F4"/>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House of Flowers app will let users buy flower bouquets online along with other items like confectionary, balloons etc. The app will affect how effortlessly customers can purchase gifts by giving customers a user interface with a short learning curve. They offer a wide spectrum of competitive pricing. </a:t>
            </a:r>
            <a:endParaRPr b="1" sz="1200">
              <a:solidFill>
                <a:srgbClr val="1967D2"/>
              </a:solidFill>
              <a:latin typeface="Open Sans"/>
              <a:ea typeface="Open Sans"/>
              <a:cs typeface="Open Sans"/>
              <a:sym typeface="Open Sans"/>
            </a:endParaRPr>
          </a:p>
        </p:txBody>
      </p:sp>
      <p:sp>
        <p:nvSpPr>
          <p:cNvPr id="85" name="Google Shape;85;p22"/>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86" name="Google Shape;86;p22"/>
          <p:cNvSpPr/>
          <p:nvPr/>
        </p:nvSpPr>
        <p:spPr>
          <a:xfrm>
            <a:off x="517675" y="12994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2"/>
          <p:cNvSpPr txBox="1"/>
          <p:nvPr/>
        </p:nvSpPr>
        <p:spPr>
          <a:xfrm>
            <a:off x="1231075" y="3867750"/>
            <a:ext cx="3446100" cy="692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Project duration:</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January</a:t>
            </a:r>
            <a:r>
              <a:rPr lang="en" sz="1200">
                <a:solidFill>
                  <a:srgbClr val="5F6368"/>
                </a:solidFill>
                <a:latin typeface="Open Sans"/>
                <a:ea typeface="Open Sans"/>
                <a:cs typeface="Open Sans"/>
                <a:sym typeface="Open Sans"/>
              </a:rPr>
              <a:t> 2022 to March 2022.</a:t>
            </a:r>
            <a:endParaRPr b="1" sz="1200">
              <a:solidFill>
                <a:srgbClr val="4285F4"/>
              </a:solidFill>
              <a:latin typeface="Open Sans"/>
              <a:ea typeface="Open Sans"/>
              <a:cs typeface="Open Sans"/>
              <a:sym typeface="Open Sans"/>
            </a:endParaRPr>
          </a:p>
        </p:txBody>
      </p:sp>
      <p:sp>
        <p:nvSpPr>
          <p:cNvPr id="88" name="Google Shape;88;p22"/>
          <p:cNvSpPr/>
          <p:nvPr/>
        </p:nvSpPr>
        <p:spPr>
          <a:xfrm>
            <a:off x="517675" y="386775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2"/>
          <p:cNvSpPr/>
          <p:nvPr/>
        </p:nvSpPr>
        <p:spPr>
          <a:xfrm>
            <a:off x="643388" y="3994001"/>
            <a:ext cx="261874" cy="260801"/>
          </a:xfrm>
          <a:custGeom>
            <a:rect b="b" l="l" r="r" t="t"/>
            <a:pathLst>
              <a:path extrusionOk="0" h="1045" w="1048">
                <a:moveTo>
                  <a:pt x="522" y="0"/>
                </a:moveTo>
                <a:cubicBezTo>
                  <a:pt x="234" y="0"/>
                  <a:pt x="0" y="234"/>
                  <a:pt x="0" y="522"/>
                </a:cubicBezTo>
                <a:cubicBezTo>
                  <a:pt x="0" y="810"/>
                  <a:pt x="234" y="1044"/>
                  <a:pt x="522" y="1044"/>
                </a:cubicBezTo>
                <a:cubicBezTo>
                  <a:pt x="810" y="1044"/>
                  <a:pt x="1044" y="810"/>
                  <a:pt x="1044" y="522"/>
                </a:cubicBezTo>
                <a:cubicBezTo>
                  <a:pt x="1047" y="234"/>
                  <a:pt x="812" y="0"/>
                  <a:pt x="522" y="0"/>
                </a:cubicBezTo>
                <a:close/>
                <a:moveTo>
                  <a:pt x="525" y="940"/>
                </a:moveTo>
                <a:cubicBezTo>
                  <a:pt x="293" y="940"/>
                  <a:pt x="107" y="754"/>
                  <a:pt x="107" y="522"/>
                </a:cubicBezTo>
                <a:cubicBezTo>
                  <a:pt x="107" y="291"/>
                  <a:pt x="293" y="104"/>
                  <a:pt x="525" y="104"/>
                </a:cubicBezTo>
                <a:cubicBezTo>
                  <a:pt x="756" y="104"/>
                  <a:pt x="942" y="290"/>
                  <a:pt x="942" y="522"/>
                </a:cubicBezTo>
                <a:cubicBezTo>
                  <a:pt x="942" y="753"/>
                  <a:pt x="753" y="940"/>
                  <a:pt x="525" y="940"/>
                </a:cubicBezTo>
                <a:close/>
                <a:moveTo>
                  <a:pt x="471" y="259"/>
                </a:moveTo>
                <a:lnTo>
                  <a:pt x="471" y="573"/>
                </a:lnTo>
                <a:lnTo>
                  <a:pt x="745" y="736"/>
                </a:lnTo>
                <a:lnTo>
                  <a:pt x="784" y="671"/>
                </a:lnTo>
                <a:lnTo>
                  <a:pt x="550" y="533"/>
                </a:lnTo>
                <a:lnTo>
                  <a:pt x="550" y="259"/>
                </a:lnTo>
                <a:lnTo>
                  <a:pt x="471" y="25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90" name="Google Shape;90;p22"/>
          <p:cNvSpPr/>
          <p:nvPr/>
        </p:nvSpPr>
        <p:spPr>
          <a:xfrm>
            <a:off x="610514" y="1447462"/>
            <a:ext cx="327623" cy="217176"/>
          </a:xfrm>
          <a:custGeom>
            <a:rect b="b" l="l" r="r" t="t"/>
            <a:pathLst>
              <a:path extrusionOk="0" h="765" w="1149">
                <a:moveTo>
                  <a:pt x="191" y="96"/>
                </a:moveTo>
                <a:lnTo>
                  <a:pt x="1052" y="96"/>
                </a:lnTo>
                <a:lnTo>
                  <a:pt x="1052" y="0"/>
                </a:lnTo>
                <a:lnTo>
                  <a:pt x="191" y="0"/>
                </a:lnTo>
                <a:cubicBezTo>
                  <a:pt x="138" y="0"/>
                  <a:pt x="95" y="42"/>
                  <a:pt x="95" y="96"/>
                </a:cubicBezTo>
                <a:lnTo>
                  <a:pt x="95" y="621"/>
                </a:lnTo>
                <a:lnTo>
                  <a:pt x="0" y="621"/>
                </a:lnTo>
                <a:lnTo>
                  <a:pt x="0" y="764"/>
                </a:lnTo>
                <a:lnTo>
                  <a:pt x="668" y="764"/>
                </a:lnTo>
                <a:lnTo>
                  <a:pt x="668" y="621"/>
                </a:lnTo>
                <a:lnTo>
                  <a:pt x="191" y="621"/>
                </a:lnTo>
                <a:lnTo>
                  <a:pt x="191" y="96"/>
                </a:lnTo>
                <a:close/>
                <a:moveTo>
                  <a:pt x="1100" y="189"/>
                </a:moveTo>
                <a:lnTo>
                  <a:pt x="812" y="189"/>
                </a:lnTo>
                <a:cubicBezTo>
                  <a:pt x="787" y="189"/>
                  <a:pt x="764" y="211"/>
                  <a:pt x="764" y="237"/>
                </a:cubicBezTo>
                <a:lnTo>
                  <a:pt x="764" y="714"/>
                </a:lnTo>
                <a:cubicBezTo>
                  <a:pt x="764" y="739"/>
                  <a:pt x="787" y="762"/>
                  <a:pt x="812" y="762"/>
                </a:cubicBezTo>
                <a:lnTo>
                  <a:pt x="1100" y="762"/>
                </a:lnTo>
                <a:cubicBezTo>
                  <a:pt x="1126" y="762"/>
                  <a:pt x="1148" y="739"/>
                  <a:pt x="1148" y="714"/>
                </a:cubicBezTo>
                <a:lnTo>
                  <a:pt x="1148" y="237"/>
                </a:lnTo>
                <a:cubicBezTo>
                  <a:pt x="1145" y="211"/>
                  <a:pt x="1126" y="189"/>
                  <a:pt x="1100" y="189"/>
                </a:cubicBezTo>
                <a:close/>
                <a:moveTo>
                  <a:pt x="1052" y="621"/>
                </a:moveTo>
                <a:lnTo>
                  <a:pt x="860" y="621"/>
                </a:lnTo>
                <a:lnTo>
                  <a:pt x="860" y="285"/>
                </a:lnTo>
                <a:lnTo>
                  <a:pt x="1052" y="285"/>
                </a:lnTo>
                <a:lnTo>
                  <a:pt x="1052" y="621"/>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pic>
        <p:nvPicPr>
          <p:cNvPr id="91" name="Google Shape;91;p22"/>
          <p:cNvPicPr preferRelativeResize="0"/>
          <p:nvPr/>
        </p:nvPicPr>
        <p:blipFill>
          <a:blip r:embed="rId3">
            <a:alphaModFix/>
          </a:blip>
          <a:stretch>
            <a:fillRect/>
          </a:stretch>
        </p:blipFill>
        <p:spPr>
          <a:xfrm>
            <a:off x="6730000" y="748813"/>
            <a:ext cx="1947575" cy="3925581"/>
          </a:xfrm>
          <a:prstGeom prst="rect">
            <a:avLst/>
          </a:prstGeom>
          <a:noFill/>
          <a:ln>
            <a:noFill/>
          </a:ln>
        </p:spPr>
      </p:pic>
      <p:pic>
        <p:nvPicPr>
          <p:cNvPr id="92" name="Google Shape;92;p22"/>
          <p:cNvPicPr preferRelativeResize="0"/>
          <p:nvPr/>
        </p:nvPicPr>
        <p:blipFill>
          <a:blip r:embed="rId4">
            <a:alphaModFix/>
          </a:blip>
          <a:stretch>
            <a:fillRect/>
          </a:stretch>
        </p:blipFill>
        <p:spPr>
          <a:xfrm>
            <a:off x="5517175" y="316050"/>
            <a:ext cx="2022250" cy="4044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nvSpPr>
        <p:spPr>
          <a:xfrm>
            <a:off x="517675" y="448150"/>
            <a:ext cx="70008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Accessibility considerations</a:t>
            </a:r>
            <a:endParaRPr sz="2400">
              <a:solidFill>
                <a:srgbClr val="5F6368"/>
              </a:solidFill>
              <a:latin typeface="Open Sans"/>
              <a:ea typeface="Open Sans"/>
              <a:cs typeface="Open Sans"/>
              <a:sym typeface="Open Sans"/>
            </a:endParaRPr>
          </a:p>
        </p:txBody>
      </p:sp>
      <p:sp>
        <p:nvSpPr>
          <p:cNvPr id="260" name="Google Shape;260;p40"/>
          <p:cNvSpPr/>
          <p:nvPr/>
        </p:nvSpPr>
        <p:spPr>
          <a:xfrm>
            <a:off x="517675" y="1624725"/>
            <a:ext cx="2436300" cy="2380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txBox="1"/>
          <p:nvPr/>
        </p:nvSpPr>
        <p:spPr>
          <a:xfrm>
            <a:off x="711325" y="2070200"/>
            <a:ext cx="2049000" cy="1639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5F6368"/>
                </a:solidFill>
                <a:latin typeface="Open Sans"/>
                <a:ea typeface="Open Sans"/>
                <a:cs typeface="Open Sans"/>
                <a:sym typeface="Open Sans"/>
              </a:rPr>
              <a:t>Provided access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to users who are vision impaired through adding alt text to images for screen readers.</a:t>
            </a:r>
            <a:endParaRPr/>
          </a:p>
        </p:txBody>
      </p:sp>
      <p:sp>
        <p:nvSpPr>
          <p:cNvPr id="262" name="Google Shape;262;p40"/>
          <p:cNvSpPr/>
          <p:nvPr/>
        </p:nvSpPr>
        <p:spPr>
          <a:xfrm>
            <a:off x="3175275" y="1624725"/>
            <a:ext cx="2436300" cy="2380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0"/>
          <p:cNvSpPr txBox="1"/>
          <p:nvPr/>
        </p:nvSpPr>
        <p:spPr>
          <a:xfrm>
            <a:off x="3368925" y="2070200"/>
            <a:ext cx="20490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5F6368"/>
                </a:solidFill>
                <a:latin typeface="Open Sans"/>
                <a:ea typeface="Open Sans"/>
                <a:cs typeface="Open Sans"/>
                <a:sym typeface="Open Sans"/>
              </a:rPr>
              <a:t>Used icons to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help make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navigation easier.</a:t>
            </a:r>
            <a:endParaRPr/>
          </a:p>
        </p:txBody>
      </p:sp>
      <p:sp>
        <p:nvSpPr>
          <p:cNvPr id="264" name="Google Shape;264;p40"/>
          <p:cNvSpPr/>
          <p:nvPr/>
        </p:nvSpPr>
        <p:spPr>
          <a:xfrm>
            <a:off x="5832875" y="1624725"/>
            <a:ext cx="2436300" cy="23808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txBox="1"/>
          <p:nvPr/>
        </p:nvSpPr>
        <p:spPr>
          <a:xfrm>
            <a:off x="5971625" y="2070200"/>
            <a:ext cx="2158800" cy="1887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5F6368"/>
                </a:solidFill>
                <a:latin typeface="Open Sans"/>
                <a:ea typeface="Open Sans"/>
                <a:cs typeface="Open Sans"/>
                <a:sym typeface="Open Sans"/>
              </a:rPr>
              <a:t>Used detailed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imagery for bouquets, flowers, arrangements, and fillers to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help all users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better understand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the designs.</a:t>
            </a:r>
            <a:endParaRPr/>
          </a:p>
        </p:txBody>
      </p:sp>
      <p:sp>
        <p:nvSpPr>
          <p:cNvPr id="266" name="Google Shape;266;p40"/>
          <p:cNvSpPr/>
          <p:nvPr/>
        </p:nvSpPr>
        <p:spPr>
          <a:xfrm>
            <a:off x="1479175" y="13863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267" name="Google Shape;267;p40"/>
          <p:cNvSpPr/>
          <p:nvPr/>
        </p:nvSpPr>
        <p:spPr>
          <a:xfrm>
            <a:off x="4136775" y="13863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268" name="Google Shape;268;p40"/>
          <p:cNvSpPr/>
          <p:nvPr/>
        </p:nvSpPr>
        <p:spPr>
          <a:xfrm>
            <a:off x="6794375" y="1386371"/>
            <a:ext cx="513300" cy="513300"/>
          </a:xfrm>
          <a:prstGeom prst="ellipse">
            <a:avLst/>
          </a:prstGeom>
          <a:solidFill>
            <a:srgbClr val="34A85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F6368"/>
        </a:solidFill>
      </p:bgPr>
    </p:bg>
    <p:spTree>
      <p:nvGrpSpPr>
        <p:cNvPr id="272" name="Shape 272"/>
        <p:cNvGrpSpPr/>
        <p:nvPr/>
      </p:nvGrpSpPr>
      <p:grpSpPr>
        <a:xfrm>
          <a:off x="0" y="0"/>
          <a:ext cx="0" cy="0"/>
          <a:chOff x="0" y="0"/>
          <a:chExt cx="0" cy="0"/>
        </a:xfrm>
      </p:grpSpPr>
      <p:sp>
        <p:nvSpPr>
          <p:cNvPr id="273" name="Google Shape;273;p41"/>
          <p:cNvSpPr txBox="1"/>
          <p:nvPr/>
        </p:nvSpPr>
        <p:spPr>
          <a:xfrm>
            <a:off x="3721275" y="2210100"/>
            <a:ext cx="2275500" cy="723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Takeaways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Next steps</a:t>
            </a:r>
            <a:endParaRPr>
              <a:solidFill>
                <a:srgbClr val="FFFFFF"/>
              </a:solidFill>
              <a:latin typeface="Open Sans"/>
              <a:ea typeface="Open Sans"/>
              <a:cs typeface="Open Sans"/>
              <a:sym typeface="Open Sans"/>
            </a:endParaRPr>
          </a:p>
        </p:txBody>
      </p:sp>
      <p:sp>
        <p:nvSpPr>
          <p:cNvPr id="274" name="Google Shape;274;p41"/>
          <p:cNvSpPr txBox="1"/>
          <p:nvPr/>
        </p:nvSpPr>
        <p:spPr>
          <a:xfrm>
            <a:off x="-468875" y="2210100"/>
            <a:ext cx="3704400" cy="554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Going forward</a:t>
            </a:r>
            <a:endParaRPr sz="2400">
              <a:solidFill>
                <a:srgbClr val="FFFFFF"/>
              </a:solidFill>
              <a:latin typeface="Open Sans"/>
              <a:ea typeface="Open Sans"/>
              <a:cs typeface="Open Sans"/>
              <a:sym typeface="Open Sans"/>
            </a:endParaRPr>
          </a:p>
        </p:txBody>
      </p:sp>
      <p:cxnSp>
        <p:nvCxnSpPr>
          <p:cNvPr id="275" name="Google Shape;275;p41"/>
          <p:cNvCxnSpPr/>
          <p:nvPr/>
        </p:nvCxnSpPr>
        <p:spPr>
          <a:xfrm rot="120573">
            <a:off x="3504402" y="2343000"/>
            <a:ext cx="17111" cy="513016"/>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nvSpPr>
        <p:spPr>
          <a:xfrm>
            <a:off x="517675" y="4481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Takeaways</a:t>
            </a:r>
            <a:endParaRPr sz="2400">
              <a:solidFill>
                <a:srgbClr val="5F6368"/>
              </a:solidFill>
              <a:latin typeface="Open Sans"/>
              <a:ea typeface="Open Sans"/>
              <a:cs typeface="Open Sans"/>
              <a:sym typeface="Open Sans"/>
            </a:endParaRPr>
          </a:p>
        </p:txBody>
      </p:sp>
      <p:sp>
        <p:nvSpPr>
          <p:cNvPr id="281" name="Google Shape;281;p42"/>
          <p:cNvSpPr txBox="1"/>
          <p:nvPr/>
        </p:nvSpPr>
        <p:spPr>
          <a:xfrm>
            <a:off x="539600" y="2237975"/>
            <a:ext cx="3446100" cy="29091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Impact: </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The app makes users feel like House of Flowers really </a:t>
            </a:r>
            <a:r>
              <a:rPr lang="en" sz="1200">
                <a:solidFill>
                  <a:srgbClr val="5F6368"/>
                </a:solidFill>
                <a:latin typeface="Open Sans"/>
                <a:ea typeface="Open Sans"/>
                <a:cs typeface="Open Sans"/>
                <a:sym typeface="Open Sans"/>
              </a:rPr>
              <a:t>thinks about </a:t>
            </a:r>
            <a:r>
              <a:rPr lang="en" sz="1200">
                <a:solidFill>
                  <a:srgbClr val="5F6368"/>
                </a:solidFill>
                <a:latin typeface="Open Sans"/>
                <a:ea typeface="Open Sans"/>
                <a:cs typeface="Open Sans"/>
                <a:sym typeface="Open Sans"/>
              </a:rPr>
              <a:t>how to meet their needs.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One quote from peer feedback:</a:t>
            </a:r>
            <a:endParaRPr sz="1200">
              <a:solidFill>
                <a:srgbClr val="5F6368"/>
              </a:solidFill>
              <a:latin typeface="Open Sans"/>
              <a:ea typeface="Open Sans"/>
              <a:cs typeface="Open Sans"/>
              <a:sym typeface="Open Sans"/>
            </a:endParaRPr>
          </a:p>
          <a:p>
            <a:pPr indent="0" lvl="0" marL="0" rtl="0" algn="l">
              <a:lnSpc>
                <a:spcPct val="150000"/>
              </a:lnSpc>
              <a:spcBef>
                <a:spcPts val="0"/>
              </a:spcBef>
              <a:spcAft>
                <a:spcPts val="0"/>
              </a:spcAft>
              <a:buNone/>
            </a:pPr>
            <a:r>
              <a:rPr i="1" lang="en" sz="1200">
                <a:solidFill>
                  <a:srgbClr val="5F6368"/>
                </a:solidFill>
                <a:latin typeface="Open Sans"/>
                <a:ea typeface="Open Sans"/>
                <a:cs typeface="Open Sans"/>
                <a:sym typeface="Open Sans"/>
              </a:rPr>
              <a:t>“The app made it so easy and fun to build my own bouquet! I would definitely use this app as a go-to for easy and </a:t>
            </a:r>
            <a:r>
              <a:rPr i="1" lang="en" sz="1200">
                <a:solidFill>
                  <a:srgbClr val="5F6368"/>
                </a:solidFill>
                <a:latin typeface="Open Sans"/>
                <a:ea typeface="Open Sans"/>
                <a:cs typeface="Open Sans"/>
                <a:sym typeface="Open Sans"/>
              </a:rPr>
              <a:t>convenient</a:t>
            </a:r>
            <a:r>
              <a:rPr i="1" lang="en" sz="1200">
                <a:solidFill>
                  <a:srgbClr val="5F6368"/>
                </a:solidFill>
                <a:latin typeface="Open Sans"/>
                <a:ea typeface="Open Sans"/>
                <a:cs typeface="Open Sans"/>
                <a:sym typeface="Open Sans"/>
              </a:rPr>
              <a:t> way to place bouquet orders.”</a:t>
            </a:r>
            <a:br>
              <a:rPr lang="en" sz="1200">
                <a:solidFill>
                  <a:srgbClr val="5F6368"/>
                </a:solidFill>
                <a:latin typeface="Open Sans"/>
                <a:ea typeface="Open Sans"/>
                <a:cs typeface="Open Sans"/>
                <a:sym typeface="Open Sans"/>
              </a:rPr>
            </a:br>
            <a:endParaRPr b="1" sz="1200">
              <a:solidFill>
                <a:srgbClr val="1967D2"/>
              </a:solidFill>
              <a:latin typeface="Open Sans"/>
              <a:ea typeface="Open Sans"/>
              <a:cs typeface="Open Sans"/>
              <a:sym typeface="Open Sans"/>
            </a:endParaRPr>
          </a:p>
        </p:txBody>
      </p:sp>
      <p:sp>
        <p:nvSpPr>
          <p:cNvPr id="282" name="Google Shape;282;p42"/>
          <p:cNvSpPr/>
          <p:nvPr/>
        </p:nvSpPr>
        <p:spPr>
          <a:xfrm>
            <a:off x="5396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2"/>
          <p:cNvSpPr txBox="1"/>
          <p:nvPr/>
        </p:nvSpPr>
        <p:spPr>
          <a:xfrm>
            <a:off x="4648200" y="2237975"/>
            <a:ext cx="3446100" cy="18009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5F6368"/>
                </a:solidFill>
                <a:latin typeface="Open Sans SemiBold"/>
                <a:ea typeface="Open Sans SemiBold"/>
                <a:cs typeface="Open Sans SemiBold"/>
                <a:sym typeface="Open Sans SemiBold"/>
              </a:rPr>
              <a:t>What I learned:</a:t>
            </a:r>
            <a:endParaRPr>
              <a:solidFill>
                <a:srgbClr val="5F6368"/>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While designing the House of Flowers app, I learned that the first ideas for the app are only the beginning of the process. Usability studies and peer feedback influenced each iteration of the app’s designs.</a:t>
            </a:r>
            <a:endParaRPr b="1" sz="1200">
              <a:solidFill>
                <a:srgbClr val="4285F4"/>
              </a:solidFill>
              <a:latin typeface="Open Sans"/>
              <a:ea typeface="Open Sans"/>
              <a:cs typeface="Open Sans"/>
              <a:sym typeface="Open Sans"/>
            </a:endParaRPr>
          </a:p>
        </p:txBody>
      </p:sp>
      <p:sp>
        <p:nvSpPr>
          <p:cNvPr id="284" name="Google Shape;284;p42"/>
          <p:cNvSpPr/>
          <p:nvPr/>
        </p:nvSpPr>
        <p:spPr>
          <a:xfrm>
            <a:off x="4648200" y="1534000"/>
            <a:ext cx="513300" cy="513300"/>
          </a:xfrm>
          <a:prstGeom prst="ellipse">
            <a:avLst/>
          </a:prstGeom>
          <a:solidFill>
            <a:srgbClr val="5F63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2"/>
          <p:cNvSpPr/>
          <p:nvPr/>
        </p:nvSpPr>
        <p:spPr>
          <a:xfrm>
            <a:off x="679050" y="1660250"/>
            <a:ext cx="234394" cy="260801"/>
          </a:xfrm>
          <a:custGeom>
            <a:rect b="b" l="l" r="r" t="t"/>
            <a:pathLst>
              <a:path extrusionOk="0" h="1045" w="941">
                <a:moveTo>
                  <a:pt x="833" y="105"/>
                </a:moveTo>
                <a:lnTo>
                  <a:pt x="616" y="105"/>
                </a:lnTo>
                <a:cubicBezTo>
                  <a:pt x="593" y="45"/>
                  <a:pt x="536" y="0"/>
                  <a:pt x="469" y="0"/>
                </a:cubicBezTo>
                <a:cubicBezTo>
                  <a:pt x="401" y="0"/>
                  <a:pt x="345" y="45"/>
                  <a:pt x="322" y="105"/>
                </a:cubicBezTo>
                <a:lnTo>
                  <a:pt x="105" y="105"/>
                </a:lnTo>
                <a:cubicBezTo>
                  <a:pt x="48" y="105"/>
                  <a:pt x="0" y="153"/>
                  <a:pt x="0" y="209"/>
                </a:cubicBezTo>
                <a:lnTo>
                  <a:pt x="0" y="940"/>
                </a:lnTo>
                <a:cubicBezTo>
                  <a:pt x="0" y="997"/>
                  <a:pt x="48" y="1044"/>
                  <a:pt x="105" y="1044"/>
                </a:cubicBezTo>
                <a:lnTo>
                  <a:pt x="836" y="1044"/>
                </a:lnTo>
                <a:cubicBezTo>
                  <a:pt x="892" y="1044"/>
                  <a:pt x="940" y="997"/>
                  <a:pt x="940" y="940"/>
                </a:cubicBezTo>
                <a:lnTo>
                  <a:pt x="940" y="209"/>
                </a:lnTo>
                <a:cubicBezTo>
                  <a:pt x="937" y="153"/>
                  <a:pt x="889" y="105"/>
                  <a:pt x="833" y="105"/>
                </a:cubicBezTo>
                <a:close/>
                <a:moveTo>
                  <a:pt x="466" y="105"/>
                </a:moveTo>
                <a:cubicBezTo>
                  <a:pt x="494" y="105"/>
                  <a:pt x="520" y="127"/>
                  <a:pt x="520" y="158"/>
                </a:cubicBezTo>
                <a:cubicBezTo>
                  <a:pt x="520" y="187"/>
                  <a:pt x="497" y="212"/>
                  <a:pt x="466" y="212"/>
                </a:cubicBezTo>
                <a:cubicBezTo>
                  <a:pt x="435" y="212"/>
                  <a:pt x="412" y="189"/>
                  <a:pt x="412" y="158"/>
                </a:cubicBezTo>
                <a:cubicBezTo>
                  <a:pt x="415" y="127"/>
                  <a:pt x="438" y="105"/>
                  <a:pt x="466" y="105"/>
                </a:cubicBezTo>
                <a:close/>
                <a:moveTo>
                  <a:pt x="362" y="836"/>
                </a:moveTo>
                <a:lnTo>
                  <a:pt x="153" y="627"/>
                </a:lnTo>
                <a:lnTo>
                  <a:pt x="226" y="553"/>
                </a:lnTo>
                <a:lnTo>
                  <a:pt x="362" y="689"/>
                </a:lnTo>
                <a:lnTo>
                  <a:pt x="706" y="345"/>
                </a:lnTo>
                <a:lnTo>
                  <a:pt x="779" y="418"/>
                </a:lnTo>
                <a:lnTo>
                  <a:pt x="362" y="83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grpSp>
        <p:nvGrpSpPr>
          <p:cNvPr id="286" name="Google Shape;286;p42"/>
          <p:cNvGrpSpPr/>
          <p:nvPr/>
        </p:nvGrpSpPr>
        <p:grpSpPr>
          <a:xfrm>
            <a:off x="4758078" y="1676963"/>
            <a:ext cx="293543" cy="227362"/>
            <a:chOff x="420350" y="238125"/>
            <a:chExt cx="6779275" cy="5238750"/>
          </a:xfrm>
        </p:grpSpPr>
        <p:sp>
          <p:nvSpPr>
            <p:cNvPr id="287" name="Google Shape;287;p42"/>
            <p:cNvSpPr/>
            <p:nvPr/>
          </p:nvSpPr>
          <p:spPr>
            <a:xfrm>
              <a:off x="420350" y="238125"/>
              <a:ext cx="6779275" cy="5238750"/>
            </a:xfrm>
            <a:custGeom>
              <a:rect b="b" l="l" r="r" t="t"/>
              <a:pathLst>
                <a:path extrusionOk="0" h="209550" w="271171">
                  <a:moveTo>
                    <a:pt x="203423" y="24684"/>
                  </a:moveTo>
                  <a:lnTo>
                    <a:pt x="208928" y="24773"/>
                  </a:lnTo>
                  <a:lnTo>
                    <a:pt x="214433" y="25039"/>
                  </a:lnTo>
                  <a:lnTo>
                    <a:pt x="219938" y="25483"/>
                  </a:lnTo>
                  <a:lnTo>
                    <a:pt x="225443" y="26105"/>
                  </a:lnTo>
                  <a:lnTo>
                    <a:pt x="228107" y="26549"/>
                  </a:lnTo>
                  <a:lnTo>
                    <a:pt x="230859" y="26993"/>
                  </a:lnTo>
                  <a:lnTo>
                    <a:pt x="233523" y="27437"/>
                  </a:lnTo>
                  <a:lnTo>
                    <a:pt x="236187" y="28058"/>
                  </a:lnTo>
                  <a:lnTo>
                    <a:pt x="238762" y="28680"/>
                  </a:lnTo>
                  <a:lnTo>
                    <a:pt x="241426" y="29301"/>
                  </a:lnTo>
                  <a:lnTo>
                    <a:pt x="244001" y="30012"/>
                  </a:lnTo>
                  <a:lnTo>
                    <a:pt x="246576" y="30811"/>
                  </a:lnTo>
                  <a:lnTo>
                    <a:pt x="246576" y="172612"/>
                  </a:lnTo>
                  <a:lnTo>
                    <a:pt x="244001" y="171813"/>
                  </a:lnTo>
                  <a:lnTo>
                    <a:pt x="241426" y="171103"/>
                  </a:lnTo>
                  <a:lnTo>
                    <a:pt x="238762" y="170393"/>
                  </a:lnTo>
                  <a:lnTo>
                    <a:pt x="236187" y="169771"/>
                  </a:lnTo>
                  <a:lnTo>
                    <a:pt x="233523" y="169238"/>
                  </a:lnTo>
                  <a:lnTo>
                    <a:pt x="230859" y="168706"/>
                  </a:lnTo>
                  <a:lnTo>
                    <a:pt x="228107" y="168262"/>
                  </a:lnTo>
                  <a:lnTo>
                    <a:pt x="225443" y="167906"/>
                  </a:lnTo>
                  <a:lnTo>
                    <a:pt x="219938" y="167196"/>
                  </a:lnTo>
                  <a:lnTo>
                    <a:pt x="214433" y="166752"/>
                  </a:lnTo>
                  <a:lnTo>
                    <a:pt x="208928" y="166486"/>
                  </a:lnTo>
                  <a:lnTo>
                    <a:pt x="203423" y="166397"/>
                  </a:lnTo>
                  <a:lnTo>
                    <a:pt x="199338" y="166486"/>
                  </a:lnTo>
                  <a:lnTo>
                    <a:pt x="195165" y="166752"/>
                  </a:lnTo>
                  <a:lnTo>
                    <a:pt x="190814" y="167196"/>
                  </a:lnTo>
                  <a:lnTo>
                    <a:pt x="186286" y="167818"/>
                  </a:lnTo>
                  <a:lnTo>
                    <a:pt x="181757" y="168617"/>
                  </a:lnTo>
                  <a:lnTo>
                    <a:pt x="177140" y="169505"/>
                  </a:lnTo>
                  <a:lnTo>
                    <a:pt x="172523" y="170570"/>
                  </a:lnTo>
                  <a:lnTo>
                    <a:pt x="167906" y="171724"/>
                  </a:lnTo>
                  <a:lnTo>
                    <a:pt x="163289" y="173056"/>
                  </a:lnTo>
                  <a:lnTo>
                    <a:pt x="158849" y="174477"/>
                  </a:lnTo>
                  <a:lnTo>
                    <a:pt x="154498" y="175986"/>
                  </a:lnTo>
                  <a:lnTo>
                    <a:pt x="150236" y="177585"/>
                  </a:lnTo>
                  <a:lnTo>
                    <a:pt x="146241" y="179272"/>
                  </a:lnTo>
                  <a:lnTo>
                    <a:pt x="142422" y="181136"/>
                  </a:lnTo>
                  <a:lnTo>
                    <a:pt x="138871" y="183001"/>
                  </a:lnTo>
                  <a:lnTo>
                    <a:pt x="135586" y="184866"/>
                  </a:lnTo>
                  <a:lnTo>
                    <a:pt x="135586" y="43153"/>
                  </a:lnTo>
                  <a:lnTo>
                    <a:pt x="138871" y="41200"/>
                  </a:lnTo>
                  <a:lnTo>
                    <a:pt x="142422" y="39335"/>
                  </a:lnTo>
                  <a:lnTo>
                    <a:pt x="146241" y="37559"/>
                  </a:lnTo>
                  <a:lnTo>
                    <a:pt x="150236" y="35783"/>
                  </a:lnTo>
                  <a:lnTo>
                    <a:pt x="154498" y="34185"/>
                  </a:lnTo>
                  <a:lnTo>
                    <a:pt x="158849" y="32676"/>
                  </a:lnTo>
                  <a:lnTo>
                    <a:pt x="163289" y="31255"/>
                  </a:lnTo>
                  <a:lnTo>
                    <a:pt x="167906" y="29923"/>
                  </a:lnTo>
                  <a:lnTo>
                    <a:pt x="172523" y="28769"/>
                  </a:lnTo>
                  <a:lnTo>
                    <a:pt x="177140" y="27703"/>
                  </a:lnTo>
                  <a:lnTo>
                    <a:pt x="181757" y="26815"/>
                  </a:lnTo>
                  <a:lnTo>
                    <a:pt x="186286" y="26016"/>
                  </a:lnTo>
                  <a:lnTo>
                    <a:pt x="190814" y="25483"/>
                  </a:lnTo>
                  <a:lnTo>
                    <a:pt x="195165" y="25039"/>
                  </a:lnTo>
                  <a:lnTo>
                    <a:pt x="199338" y="24773"/>
                  </a:lnTo>
                  <a:lnTo>
                    <a:pt x="203423" y="24684"/>
                  </a:lnTo>
                  <a:close/>
                  <a:moveTo>
                    <a:pt x="67748" y="0"/>
                  </a:moveTo>
                  <a:lnTo>
                    <a:pt x="63220" y="89"/>
                  </a:lnTo>
                  <a:lnTo>
                    <a:pt x="58692" y="266"/>
                  </a:lnTo>
                  <a:lnTo>
                    <a:pt x="54163" y="533"/>
                  </a:lnTo>
                  <a:lnTo>
                    <a:pt x="49546" y="977"/>
                  </a:lnTo>
                  <a:lnTo>
                    <a:pt x="45018" y="1509"/>
                  </a:lnTo>
                  <a:lnTo>
                    <a:pt x="40489" y="2220"/>
                  </a:lnTo>
                  <a:lnTo>
                    <a:pt x="35961" y="3108"/>
                  </a:lnTo>
                  <a:lnTo>
                    <a:pt x="31610" y="4173"/>
                  </a:lnTo>
                  <a:lnTo>
                    <a:pt x="27259" y="5328"/>
                  </a:lnTo>
                  <a:lnTo>
                    <a:pt x="22908" y="6659"/>
                  </a:lnTo>
                  <a:lnTo>
                    <a:pt x="18824" y="8169"/>
                  </a:lnTo>
                  <a:lnTo>
                    <a:pt x="16782" y="8968"/>
                  </a:lnTo>
                  <a:lnTo>
                    <a:pt x="14739" y="9856"/>
                  </a:lnTo>
                  <a:lnTo>
                    <a:pt x="12786" y="10744"/>
                  </a:lnTo>
                  <a:lnTo>
                    <a:pt x="10833" y="11721"/>
                  </a:lnTo>
                  <a:lnTo>
                    <a:pt x="8879" y="12697"/>
                  </a:lnTo>
                  <a:lnTo>
                    <a:pt x="7015" y="13763"/>
                  </a:lnTo>
                  <a:lnTo>
                    <a:pt x="5239" y="14917"/>
                  </a:lnTo>
                  <a:lnTo>
                    <a:pt x="3463" y="16071"/>
                  </a:lnTo>
                  <a:lnTo>
                    <a:pt x="1687" y="17226"/>
                  </a:lnTo>
                  <a:lnTo>
                    <a:pt x="0" y="18469"/>
                  </a:lnTo>
                  <a:lnTo>
                    <a:pt x="0" y="199073"/>
                  </a:lnTo>
                  <a:lnTo>
                    <a:pt x="0" y="199694"/>
                  </a:lnTo>
                  <a:lnTo>
                    <a:pt x="89" y="200227"/>
                  </a:lnTo>
                  <a:lnTo>
                    <a:pt x="266" y="200760"/>
                  </a:lnTo>
                  <a:lnTo>
                    <a:pt x="533" y="201381"/>
                  </a:lnTo>
                  <a:lnTo>
                    <a:pt x="799" y="201914"/>
                  </a:lnTo>
                  <a:lnTo>
                    <a:pt x="1154" y="202358"/>
                  </a:lnTo>
                  <a:lnTo>
                    <a:pt x="1865" y="203335"/>
                  </a:lnTo>
                  <a:lnTo>
                    <a:pt x="2841" y="204134"/>
                  </a:lnTo>
                  <a:lnTo>
                    <a:pt x="3374" y="204400"/>
                  </a:lnTo>
                  <a:lnTo>
                    <a:pt x="3907" y="204755"/>
                  </a:lnTo>
                  <a:lnTo>
                    <a:pt x="4440" y="204933"/>
                  </a:lnTo>
                  <a:lnTo>
                    <a:pt x="4972" y="205110"/>
                  </a:lnTo>
                  <a:lnTo>
                    <a:pt x="5594" y="205199"/>
                  </a:lnTo>
                  <a:lnTo>
                    <a:pt x="6127" y="205288"/>
                  </a:lnTo>
                  <a:lnTo>
                    <a:pt x="6571" y="205199"/>
                  </a:lnTo>
                  <a:lnTo>
                    <a:pt x="7015" y="205110"/>
                  </a:lnTo>
                  <a:lnTo>
                    <a:pt x="7725" y="204933"/>
                  </a:lnTo>
                  <a:lnTo>
                    <a:pt x="8435" y="204755"/>
                  </a:lnTo>
                  <a:lnTo>
                    <a:pt x="8790" y="204666"/>
                  </a:lnTo>
                  <a:lnTo>
                    <a:pt x="9234" y="204666"/>
                  </a:lnTo>
                  <a:lnTo>
                    <a:pt x="12431" y="203157"/>
                  </a:lnTo>
                  <a:lnTo>
                    <a:pt x="15805" y="201736"/>
                  </a:lnTo>
                  <a:lnTo>
                    <a:pt x="19268" y="200404"/>
                  </a:lnTo>
                  <a:lnTo>
                    <a:pt x="22908" y="199161"/>
                  </a:lnTo>
                  <a:lnTo>
                    <a:pt x="26549" y="197918"/>
                  </a:lnTo>
                  <a:lnTo>
                    <a:pt x="30367" y="196853"/>
                  </a:lnTo>
                  <a:lnTo>
                    <a:pt x="34185" y="195787"/>
                  </a:lnTo>
                  <a:lnTo>
                    <a:pt x="38003" y="194810"/>
                  </a:lnTo>
                  <a:lnTo>
                    <a:pt x="41910" y="194011"/>
                  </a:lnTo>
                  <a:lnTo>
                    <a:pt x="45817" y="193212"/>
                  </a:lnTo>
                  <a:lnTo>
                    <a:pt x="49635" y="192591"/>
                  </a:lnTo>
                  <a:lnTo>
                    <a:pt x="53453" y="192058"/>
                  </a:lnTo>
                  <a:lnTo>
                    <a:pt x="57182" y="191614"/>
                  </a:lnTo>
                  <a:lnTo>
                    <a:pt x="60823" y="191348"/>
                  </a:lnTo>
                  <a:lnTo>
                    <a:pt x="64374" y="191170"/>
                  </a:lnTo>
                  <a:lnTo>
                    <a:pt x="67748" y="191081"/>
                  </a:lnTo>
                  <a:lnTo>
                    <a:pt x="72277" y="191170"/>
                  </a:lnTo>
                  <a:lnTo>
                    <a:pt x="76894" y="191348"/>
                  </a:lnTo>
                  <a:lnTo>
                    <a:pt x="81422" y="191614"/>
                  </a:lnTo>
                  <a:lnTo>
                    <a:pt x="86040" y="192058"/>
                  </a:lnTo>
                  <a:lnTo>
                    <a:pt x="90568" y="192591"/>
                  </a:lnTo>
                  <a:lnTo>
                    <a:pt x="95096" y="193390"/>
                  </a:lnTo>
                  <a:lnTo>
                    <a:pt x="99536" y="194189"/>
                  </a:lnTo>
                  <a:lnTo>
                    <a:pt x="103976" y="195254"/>
                  </a:lnTo>
                  <a:lnTo>
                    <a:pt x="108326" y="196409"/>
                  </a:lnTo>
                  <a:lnTo>
                    <a:pt x="112588" y="197741"/>
                  </a:lnTo>
                  <a:lnTo>
                    <a:pt x="116762" y="199250"/>
                  </a:lnTo>
                  <a:lnTo>
                    <a:pt x="118804" y="200049"/>
                  </a:lnTo>
                  <a:lnTo>
                    <a:pt x="120846" y="200937"/>
                  </a:lnTo>
                  <a:lnTo>
                    <a:pt x="122799" y="201825"/>
                  </a:lnTo>
                  <a:lnTo>
                    <a:pt x="124753" y="202802"/>
                  </a:lnTo>
                  <a:lnTo>
                    <a:pt x="126618" y="203867"/>
                  </a:lnTo>
                  <a:lnTo>
                    <a:pt x="128482" y="204844"/>
                  </a:lnTo>
                  <a:lnTo>
                    <a:pt x="130347" y="205998"/>
                  </a:lnTo>
                  <a:lnTo>
                    <a:pt x="132123" y="207153"/>
                  </a:lnTo>
                  <a:lnTo>
                    <a:pt x="133898" y="208307"/>
                  </a:lnTo>
                  <a:lnTo>
                    <a:pt x="135586" y="209550"/>
                  </a:lnTo>
                  <a:lnTo>
                    <a:pt x="138871" y="207597"/>
                  </a:lnTo>
                  <a:lnTo>
                    <a:pt x="142422" y="205732"/>
                  </a:lnTo>
                  <a:lnTo>
                    <a:pt x="146241" y="203956"/>
                  </a:lnTo>
                  <a:lnTo>
                    <a:pt x="150236" y="202269"/>
                  </a:lnTo>
                  <a:lnTo>
                    <a:pt x="154498" y="200671"/>
                  </a:lnTo>
                  <a:lnTo>
                    <a:pt x="158849" y="199073"/>
                  </a:lnTo>
                  <a:lnTo>
                    <a:pt x="163289" y="197652"/>
                  </a:lnTo>
                  <a:lnTo>
                    <a:pt x="167906" y="196409"/>
                  </a:lnTo>
                  <a:lnTo>
                    <a:pt x="172523" y="195166"/>
                  </a:lnTo>
                  <a:lnTo>
                    <a:pt x="177140" y="194189"/>
                  </a:lnTo>
                  <a:lnTo>
                    <a:pt x="181757" y="193212"/>
                  </a:lnTo>
                  <a:lnTo>
                    <a:pt x="186286" y="192502"/>
                  </a:lnTo>
                  <a:lnTo>
                    <a:pt x="190814" y="191880"/>
                  </a:lnTo>
                  <a:lnTo>
                    <a:pt x="195165" y="191436"/>
                  </a:lnTo>
                  <a:lnTo>
                    <a:pt x="199338" y="191170"/>
                  </a:lnTo>
                  <a:lnTo>
                    <a:pt x="203423" y="191081"/>
                  </a:lnTo>
                  <a:lnTo>
                    <a:pt x="207241" y="191081"/>
                  </a:lnTo>
                  <a:lnTo>
                    <a:pt x="211059" y="191259"/>
                  </a:lnTo>
                  <a:lnTo>
                    <a:pt x="214877" y="191436"/>
                  </a:lnTo>
                  <a:lnTo>
                    <a:pt x="218695" y="191792"/>
                  </a:lnTo>
                  <a:lnTo>
                    <a:pt x="222513" y="192235"/>
                  </a:lnTo>
                  <a:lnTo>
                    <a:pt x="226331" y="192768"/>
                  </a:lnTo>
                  <a:lnTo>
                    <a:pt x="230060" y="193390"/>
                  </a:lnTo>
                  <a:lnTo>
                    <a:pt x="233790" y="194100"/>
                  </a:lnTo>
                  <a:lnTo>
                    <a:pt x="237519" y="194899"/>
                  </a:lnTo>
                  <a:lnTo>
                    <a:pt x="241159" y="195876"/>
                  </a:lnTo>
                  <a:lnTo>
                    <a:pt x="244800" y="196941"/>
                  </a:lnTo>
                  <a:lnTo>
                    <a:pt x="248351" y="198096"/>
                  </a:lnTo>
                  <a:lnTo>
                    <a:pt x="251903" y="199428"/>
                  </a:lnTo>
                  <a:lnTo>
                    <a:pt x="255277" y="200848"/>
                  </a:lnTo>
                  <a:lnTo>
                    <a:pt x="258651" y="202358"/>
                  </a:lnTo>
                  <a:lnTo>
                    <a:pt x="261937" y="204045"/>
                  </a:lnTo>
                  <a:lnTo>
                    <a:pt x="262736" y="204400"/>
                  </a:lnTo>
                  <a:lnTo>
                    <a:pt x="263446" y="204578"/>
                  </a:lnTo>
                  <a:lnTo>
                    <a:pt x="264156" y="204666"/>
                  </a:lnTo>
                  <a:lnTo>
                    <a:pt x="265044" y="204666"/>
                  </a:lnTo>
                  <a:lnTo>
                    <a:pt x="265577" y="204578"/>
                  </a:lnTo>
                  <a:lnTo>
                    <a:pt x="266199" y="204489"/>
                  </a:lnTo>
                  <a:lnTo>
                    <a:pt x="266731" y="204311"/>
                  </a:lnTo>
                  <a:lnTo>
                    <a:pt x="267264" y="204134"/>
                  </a:lnTo>
                  <a:lnTo>
                    <a:pt x="267797" y="203867"/>
                  </a:lnTo>
                  <a:lnTo>
                    <a:pt x="268330" y="203512"/>
                  </a:lnTo>
                  <a:lnTo>
                    <a:pt x="269306" y="202713"/>
                  </a:lnTo>
                  <a:lnTo>
                    <a:pt x="270017" y="201736"/>
                  </a:lnTo>
                  <a:lnTo>
                    <a:pt x="270372" y="201292"/>
                  </a:lnTo>
                  <a:lnTo>
                    <a:pt x="270638" y="200760"/>
                  </a:lnTo>
                  <a:lnTo>
                    <a:pt x="270905" y="200138"/>
                  </a:lnTo>
                  <a:lnTo>
                    <a:pt x="271082" y="199605"/>
                  </a:lnTo>
                  <a:lnTo>
                    <a:pt x="271171" y="199073"/>
                  </a:lnTo>
                  <a:lnTo>
                    <a:pt x="271171" y="198451"/>
                  </a:lnTo>
                  <a:lnTo>
                    <a:pt x="271171" y="18469"/>
                  </a:lnTo>
                  <a:lnTo>
                    <a:pt x="268418" y="16515"/>
                  </a:lnTo>
                  <a:lnTo>
                    <a:pt x="265488" y="14651"/>
                  </a:lnTo>
                  <a:lnTo>
                    <a:pt x="262558" y="12964"/>
                  </a:lnTo>
                  <a:lnTo>
                    <a:pt x="259539" y="11365"/>
                  </a:lnTo>
                  <a:lnTo>
                    <a:pt x="256432" y="9945"/>
                  </a:lnTo>
                  <a:lnTo>
                    <a:pt x="253235" y="8613"/>
                  </a:lnTo>
                  <a:lnTo>
                    <a:pt x="249950" y="7370"/>
                  </a:lnTo>
                  <a:lnTo>
                    <a:pt x="246576" y="6127"/>
                  </a:lnTo>
                  <a:lnTo>
                    <a:pt x="243912" y="5328"/>
                  </a:lnTo>
                  <a:lnTo>
                    <a:pt x="241337" y="4617"/>
                  </a:lnTo>
                  <a:lnTo>
                    <a:pt x="238673" y="3996"/>
                  </a:lnTo>
                  <a:lnTo>
                    <a:pt x="236009" y="3374"/>
                  </a:lnTo>
                  <a:lnTo>
                    <a:pt x="233346" y="2841"/>
                  </a:lnTo>
                  <a:lnTo>
                    <a:pt x="230682" y="2309"/>
                  </a:lnTo>
                  <a:lnTo>
                    <a:pt x="225266" y="1421"/>
                  </a:lnTo>
                  <a:lnTo>
                    <a:pt x="219760" y="799"/>
                  </a:lnTo>
                  <a:lnTo>
                    <a:pt x="214255" y="355"/>
                  </a:lnTo>
                  <a:lnTo>
                    <a:pt x="208839" y="89"/>
                  </a:lnTo>
                  <a:lnTo>
                    <a:pt x="203423" y="0"/>
                  </a:lnTo>
                  <a:lnTo>
                    <a:pt x="198894" y="89"/>
                  </a:lnTo>
                  <a:lnTo>
                    <a:pt x="194277" y="266"/>
                  </a:lnTo>
                  <a:lnTo>
                    <a:pt x="189749" y="533"/>
                  </a:lnTo>
                  <a:lnTo>
                    <a:pt x="185131" y="977"/>
                  </a:lnTo>
                  <a:lnTo>
                    <a:pt x="180603" y="1509"/>
                  </a:lnTo>
                  <a:lnTo>
                    <a:pt x="176075" y="2220"/>
                  </a:lnTo>
                  <a:lnTo>
                    <a:pt x="171635" y="3108"/>
                  </a:lnTo>
                  <a:lnTo>
                    <a:pt x="167195" y="4173"/>
                  </a:lnTo>
                  <a:lnTo>
                    <a:pt x="162845" y="5328"/>
                  </a:lnTo>
                  <a:lnTo>
                    <a:pt x="158583" y="6659"/>
                  </a:lnTo>
                  <a:lnTo>
                    <a:pt x="154409" y="8169"/>
                  </a:lnTo>
                  <a:lnTo>
                    <a:pt x="152367" y="8968"/>
                  </a:lnTo>
                  <a:lnTo>
                    <a:pt x="150325" y="9856"/>
                  </a:lnTo>
                  <a:lnTo>
                    <a:pt x="148372" y="10744"/>
                  </a:lnTo>
                  <a:lnTo>
                    <a:pt x="146418" y="11721"/>
                  </a:lnTo>
                  <a:lnTo>
                    <a:pt x="144554" y="12697"/>
                  </a:lnTo>
                  <a:lnTo>
                    <a:pt x="142689" y="13763"/>
                  </a:lnTo>
                  <a:lnTo>
                    <a:pt x="140824" y="14917"/>
                  </a:lnTo>
                  <a:lnTo>
                    <a:pt x="139048" y="16071"/>
                  </a:lnTo>
                  <a:lnTo>
                    <a:pt x="137273" y="17226"/>
                  </a:lnTo>
                  <a:lnTo>
                    <a:pt x="135586" y="18469"/>
                  </a:lnTo>
                  <a:lnTo>
                    <a:pt x="133898" y="17226"/>
                  </a:lnTo>
                  <a:lnTo>
                    <a:pt x="132123" y="16071"/>
                  </a:lnTo>
                  <a:lnTo>
                    <a:pt x="130347" y="14917"/>
                  </a:lnTo>
                  <a:lnTo>
                    <a:pt x="128482" y="13763"/>
                  </a:lnTo>
                  <a:lnTo>
                    <a:pt x="126618" y="12697"/>
                  </a:lnTo>
                  <a:lnTo>
                    <a:pt x="124753" y="11721"/>
                  </a:lnTo>
                  <a:lnTo>
                    <a:pt x="122799" y="10744"/>
                  </a:lnTo>
                  <a:lnTo>
                    <a:pt x="120846" y="9856"/>
                  </a:lnTo>
                  <a:lnTo>
                    <a:pt x="118804" y="8968"/>
                  </a:lnTo>
                  <a:lnTo>
                    <a:pt x="116762" y="8169"/>
                  </a:lnTo>
                  <a:lnTo>
                    <a:pt x="112588" y="6659"/>
                  </a:lnTo>
                  <a:lnTo>
                    <a:pt x="108326" y="5328"/>
                  </a:lnTo>
                  <a:lnTo>
                    <a:pt x="103976" y="4173"/>
                  </a:lnTo>
                  <a:lnTo>
                    <a:pt x="99536" y="3108"/>
                  </a:lnTo>
                  <a:lnTo>
                    <a:pt x="95096" y="2220"/>
                  </a:lnTo>
                  <a:lnTo>
                    <a:pt x="90568" y="1509"/>
                  </a:lnTo>
                  <a:lnTo>
                    <a:pt x="86040" y="977"/>
                  </a:lnTo>
                  <a:lnTo>
                    <a:pt x="81422" y="533"/>
                  </a:lnTo>
                  <a:lnTo>
                    <a:pt x="76894" y="266"/>
                  </a:lnTo>
                  <a:lnTo>
                    <a:pt x="72277" y="89"/>
                  </a:lnTo>
                  <a:lnTo>
                    <a:pt x="677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2"/>
            <p:cNvSpPr/>
            <p:nvPr/>
          </p:nvSpPr>
          <p:spPr>
            <a:xfrm>
              <a:off x="4118525" y="1625500"/>
              <a:ext cx="2157675" cy="765850"/>
            </a:xfrm>
            <a:custGeom>
              <a:rect b="b" l="l" r="r" t="t"/>
              <a:pathLst>
                <a:path extrusionOk="0" h="30634" w="86307">
                  <a:moveTo>
                    <a:pt x="51589" y="0"/>
                  </a:moveTo>
                  <a:lnTo>
                    <a:pt x="47682" y="178"/>
                  </a:lnTo>
                  <a:lnTo>
                    <a:pt x="43864" y="355"/>
                  </a:lnTo>
                  <a:lnTo>
                    <a:pt x="40135" y="622"/>
                  </a:lnTo>
                  <a:lnTo>
                    <a:pt x="36405" y="977"/>
                  </a:lnTo>
                  <a:lnTo>
                    <a:pt x="32765" y="1421"/>
                  </a:lnTo>
                  <a:lnTo>
                    <a:pt x="29213" y="1954"/>
                  </a:lnTo>
                  <a:lnTo>
                    <a:pt x="25662" y="2575"/>
                  </a:lnTo>
                  <a:lnTo>
                    <a:pt x="22199" y="3286"/>
                  </a:lnTo>
                  <a:lnTo>
                    <a:pt x="18825" y="3996"/>
                  </a:lnTo>
                  <a:lnTo>
                    <a:pt x="15539" y="4884"/>
                  </a:lnTo>
                  <a:lnTo>
                    <a:pt x="12254" y="5772"/>
                  </a:lnTo>
                  <a:lnTo>
                    <a:pt x="9057" y="6748"/>
                  </a:lnTo>
                  <a:lnTo>
                    <a:pt x="5950" y="7814"/>
                  </a:lnTo>
                  <a:lnTo>
                    <a:pt x="2931" y="8968"/>
                  </a:lnTo>
                  <a:lnTo>
                    <a:pt x="1" y="10211"/>
                  </a:lnTo>
                  <a:lnTo>
                    <a:pt x="1" y="30634"/>
                  </a:lnTo>
                  <a:lnTo>
                    <a:pt x="2664" y="29213"/>
                  </a:lnTo>
                  <a:lnTo>
                    <a:pt x="5417" y="27881"/>
                  </a:lnTo>
                  <a:lnTo>
                    <a:pt x="8347" y="26638"/>
                  </a:lnTo>
                  <a:lnTo>
                    <a:pt x="11455" y="25395"/>
                  </a:lnTo>
                  <a:lnTo>
                    <a:pt x="14563" y="24329"/>
                  </a:lnTo>
                  <a:lnTo>
                    <a:pt x="17848" y="23353"/>
                  </a:lnTo>
                  <a:lnTo>
                    <a:pt x="21133" y="22465"/>
                  </a:lnTo>
                  <a:lnTo>
                    <a:pt x="24596" y="21577"/>
                  </a:lnTo>
                  <a:lnTo>
                    <a:pt x="28148" y="20866"/>
                  </a:lnTo>
                  <a:lnTo>
                    <a:pt x="31788" y="20245"/>
                  </a:lnTo>
                  <a:lnTo>
                    <a:pt x="35606" y="19712"/>
                  </a:lnTo>
                  <a:lnTo>
                    <a:pt x="39424" y="19268"/>
                  </a:lnTo>
                  <a:lnTo>
                    <a:pt x="43331" y="18913"/>
                  </a:lnTo>
                  <a:lnTo>
                    <a:pt x="47238" y="18647"/>
                  </a:lnTo>
                  <a:lnTo>
                    <a:pt x="51322" y="18469"/>
                  </a:lnTo>
                  <a:lnTo>
                    <a:pt x="59491" y="18469"/>
                  </a:lnTo>
                  <a:lnTo>
                    <a:pt x="63487" y="18647"/>
                  </a:lnTo>
                  <a:lnTo>
                    <a:pt x="67483" y="18913"/>
                  </a:lnTo>
                  <a:lnTo>
                    <a:pt x="71389" y="19268"/>
                  </a:lnTo>
                  <a:lnTo>
                    <a:pt x="75207" y="19712"/>
                  </a:lnTo>
                  <a:lnTo>
                    <a:pt x="79026" y="20245"/>
                  </a:lnTo>
                  <a:lnTo>
                    <a:pt x="82666" y="20955"/>
                  </a:lnTo>
                  <a:lnTo>
                    <a:pt x="86307" y="21666"/>
                  </a:lnTo>
                  <a:lnTo>
                    <a:pt x="86307" y="2930"/>
                  </a:lnTo>
                  <a:lnTo>
                    <a:pt x="82577" y="2309"/>
                  </a:lnTo>
                  <a:lnTo>
                    <a:pt x="78848" y="1687"/>
                  </a:lnTo>
                  <a:lnTo>
                    <a:pt x="75030" y="1155"/>
                  </a:lnTo>
                  <a:lnTo>
                    <a:pt x="71212" y="711"/>
                  </a:lnTo>
                  <a:lnTo>
                    <a:pt x="67305" y="444"/>
                  </a:lnTo>
                  <a:lnTo>
                    <a:pt x="63398" y="178"/>
                  </a:lnTo>
                  <a:lnTo>
                    <a:pt x="594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2"/>
            <p:cNvSpPr/>
            <p:nvPr/>
          </p:nvSpPr>
          <p:spPr>
            <a:xfrm>
              <a:off x="4118525" y="2444600"/>
              <a:ext cx="2157675" cy="768075"/>
            </a:xfrm>
            <a:custGeom>
              <a:rect b="b" l="l" r="r" t="t"/>
              <a:pathLst>
                <a:path extrusionOk="0" h="30723" w="86307">
                  <a:moveTo>
                    <a:pt x="51589" y="1"/>
                  </a:moveTo>
                  <a:lnTo>
                    <a:pt x="47682" y="178"/>
                  </a:lnTo>
                  <a:lnTo>
                    <a:pt x="43864" y="356"/>
                  </a:lnTo>
                  <a:lnTo>
                    <a:pt x="40135" y="711"/>
                  </a:lnTo>
                  <a:lnTo>
                    <a:pt x="36405" y="1066"/>
                  </a:lnTo>
                  <a:lnTo>
                    <a:pt x="32765" y="1510"/>
                  </a:lnTo>
                  <a:lnTo>
                    <a:pt x="29213" y="2043"/>
                  </a:lnTo>
                  <a:lnTo>
                    <a:pt x="25662" y="2664"/>
                  </a:lnTo>
                  <a:lnTo>
                    <a:pt x="22199" y="3375"/>
                  </a:lnTo>
                  <a:lnTo>
                    <a:pt x="18825" y="4085"/>
                  </a:lnTo>
                  <a:lnTo>
                    <a:pt x="15539" y="4973"/>
                  </a:lnTo>
                  <a:lnTo>
                    <a:pt x="12254" y="5861"/>
                  </a:lnTo>
                  <a:lnTo>
                    <a:pt x="9057" y="6838"/>
                  </a:lnTo>
                  <a:lnTo>
                    <a:pt x="5950" y="7903"/>
                  </a:lnTo>
                  <a:lnTo>
                    <a:pt x="2931" y="9057"/>
                  </a:lnTo>
                  <a:lnTo>
                    <a:pt x="1" y="10212"/>
                  </a:lnTo>
                  <a:lnTo>
                    <a:pt x="1" y="30723"/>
                  </a:lnTo>
                  <a:lnTo>
                    <a:pt x="2664" y="29213"/>
                  </a:lnTo>
                  <a:lnTo>
                    <a:pt x="5417" y="27881"/>
                  </a:lnTo>
                  <a:lnTo>
                    <a:pt x="8347" y="26638"/>
                  </a:lnTo>
                  <a:lnTo>
                    <a:pt x="11455" y="25484"/>
                  </a:lnTo>
                  <a:lnTo>
                    <a:pt x="14563" y="24330"/>
                  </a:lnTo>
                  <a:lnTo>
                    <a:pt x="17848" y="23353"/>
                  </a:lnTo>
                  <a:lnTo>
                    <a:pt x="21133" y="22465"/>
                  </a:lnTo>
                  <a:lnTo>
                    <a:pt x="24596" y="21666"/>
                  </a:lnTo>
                  <a:lnTo>
                    <a:pt x="28148" y="20867"/>
                  </a:lnTo>
                  <a:lnTo>
                    <a:pt x="31788" y="20245"/>
                  </a:lnTo>
                  <a:lnTo>
                    <a:pt x="35606" y="19713"/>
                  </a:lnTo>
                  <a:lnTo>
                    <a:pt x="39424" y="19269"/>
                  </a:lnTo>
                  <a:lnTo>
                    <a:pt x="43331" y="18913"/>
                  </a:lnTo>
                  <a:lnTo>
                    <a:pt x="47238" y="18647"/>
                  </a:lnTo>
                  <a:lnTo>
                    <a:pt x="51322" y="18558"/>
                  </a:lnTo>
                  <a:lnTo>
                    <a:pt x="55496" y="18469"/>
                  </a:lnTo>
                  <a:lnTo>
                    <a:pt x="59491" y="18558"/>
                  </a:lnTo>
                  <a:lnTo>
                    <a:pt x="63487" y="18736"/>
                  </a:lnTo>
                  <a:lnTo>
                    <a:pt x="67483" y="18913"/>
                  </a:lnTo>
                  <a:lnTo>
                    <a:pt x="71389" y="19269"/>
                  </a:lnTo>
                  <a:lnTo>
                    <a:pt x="75207" y="19801"/>
                  </a:lnTo>
                  <a:lnTo>
                    <a:pt x="79026" y="20334"/>
                  </a:lnTo>
                  <a:lnTo>
                    <a:pt x="82666" y="20956"/>
                  </a:lnTo>
                  <a:lnTo>
                    <a:pt x="86307" y="21666"/>
                  </a:lnTo>
                  <a:lnTo>
                    <a:pt x="86307" y="2931"/>
                  </a:lnTo>
                  <a:lnTo>
                    <a:pt x="82577" y="2309"/>
                  </a:lnTo>
                  <a:lnTo>
                    <a:pt x="78848" y="1688"/>
                  </a:lnTo>
                  <a:lnTo>
                    <a:pt x="75030" y="1244"/>
                  </a:lnTo>
                  <a:lnTo>
                    <a:pt x="71212" y="800"/>
                  </a:lnTo>
                  <a:lnTo>
                    <a:pt x="67305" y="445"/>
                  </a:lnTo>
                  <a:lnTo>
                    <a:pt x="63398" y="178"/>
                  </a:lnTo>
                  <a:lnTo>
                    <a:pt x="59403" y="89"/>
                  </a:lnTo>
                  <a:lnTo>
                    <a:pt x="5549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2"/>
            <p:cNvSpPr/>
            <p:nvPr/>
          </p:nvSpPr>
          <p:spPr>
            <a:xfrm>
              <a:off x="4118525" y="3268150"/>
              <a:ext cx="2157675" cy="765850"/>
            </a:xfrm>
            <a:custGeom>
              <a:rect b="b" l="l" r="r" t="t"/>
              <a:pathLst>
                <a:path extrusionOk="0" h="30634" w="86307">
                  <a:moveTo>
                    <a:pt x="51589" y="1"/>
                  </a:moveTo>
                  <a:lnTo>
                    <a:pt x="47682" y="178"/>
                  </a:lnTo>
                  <a:lnTo>
                    <a:pt x="43864" y="356"/>
                  </a:lnTo>
                  <a:lnTo>
                    <a:pt x="40135" y="622"/>
                  </a:lnTo>
                  <a:lnTo>
                    <a:pt x="36405" y="977"/>
                  </a:lnTo>
                  <a:lnTo>
                    <a:pt x="32765" y="1421"/>
                  </a:lnTo>
                  <a:lnTo>
                    <a:pt x="29213" y="1954"/>
                  </a:lnTo>
                  <a:lnTo>
                    <a:pt x="25662" y="2576"/>
                  </a:lnTo>
                  <a:lnTo>
                    <a:pt x="22199" y="3286"/>
                  </a:lnTo>
                  <a:lnTo>
                    <a:pt x="18825" y="3996"/>
                  </a:lnTo>
                  <a:lnTo>
                    <a:pt x="15539" y="4884"/>
                  </a:lnTo>
                  <a:lnTo>
                    <a:pt x="12254" y="5772"/>
                  </a:lnTo>
                  <a:lnTo>
                    <a:pt x="9057" y="6749"/>
                  </a:lnTo>
                  <a:lnTo>
                    <a:pt x="5950" y="7814"/>
                  </a:lnTo>
                  <a:lnTo>
                    <a:pt x="2931" y="8969"/>
                  </a:lnTo>
                  <a:lnTo>
                    <a:pt x="1" y="10212"/>
                  </a:lnTo>
                  <a:lnTo>
                    <a:pt x="1" y="30634"/>
                  </a:lnTo>
                  <a:lnTo>
                    <a:pt x="2664" y="29213"/>
                  </a:lnTo>
                  <a:lnTo>
                    <a:pt x="5417" y="27881"/>
                  </a:lnTo>
                  <a:lnTo>
                    <a:pt x="8347" y="26638"/>
                  </a:lnTo>
                  <a:lnTo>
                    <a:pt x="11455" y="25395"/>
                  </a:lnTo>
                  <a:lnTo>
                    <a:pt x="14563" y="24330"/>
                  </a:lnTo>
                  <a:lnTo>
                    <a:pt x="17848" y="23353"/>
                  </a:lnTo>
                  <a:lnTo>
                    <a:pt x="21133" y="22465"/>
                  </a:lnTo>
                  <a:lnTo>
                    <a:pt x="24596" y="21577"/>
                  </a:lnTo>
                  <a:lnTo>
                    <a:pt x="28148" y="20867"/>
                  </a:lnTo>
                  <a:lnTo>
                    <a:pt x="31788" y="20245"/>
                  </a:lnTo>
                  <a:lnTo>
                    <a:pt x="35606" y="19713"/>
                  </a:lnTo>
                  <a:lnTo>
                    <a:pt x="39424" y="19269"/>
                  </a:lnTo>
                  <a:lnTo>
                    <a:pt x="43331" y="18913"/>
                  </a:lnTo>
                  <a:lnTo>
                    <a:pt x="47238" y="18647"/>
                  </a:lnTo>
                  <a:lnTo>
                    <a:pt x="51322" y="18469"/>
                  </a:lnTo>
                  <a:lnTo>
                    <a:pt x="55496" y="18469"/>
                  </a:lnTo>
                  <a:lnTo>
                    <a:pt x="59491" y="18558"/>
                  </a:lnTo>
                  <a:lnTo>
                    <a:pt x="63487" y="18647"/>
                  </a:lnTo>
                  <a:lnTo>
                    <a:pt x="67483" y="18913"/>
                  </a:lnTo>
                  <a:lnTo>
                    <a:pt x="71389" y="19269"/>
                  </a:lnTo>
                  <a:lnTo>
                    <a:pt x="75207" y="19713"/>
                  </a:lnTo>
                  <a:lnTo>
                    <a:pt x="79026" y="20245"/>
                  </a:lnTo>
                  <a:lnTo>
                    <a:pt x="82666" y="20956"/>
                  </a:lnTo>
                  <a:lnTo>
                    <a:pt x="86307" y="21666"/>
                  </a:lnTo>
                  <a:lnTo>
                    <a:pt x="86307" y="2931"/>
                  </a:lnTo>
                  <a:lnTo>
                    <a:pt x="82577" y="2220"/>
                  </a:lnTo>
                  <a:lnTo>
                    <a:pt x="78848" y="1599"/>
                  </a:lnTo>
                  <a:lnTo>
                    <a:pt x="75030" y="1155"/>
                  </a:lnTo>
                  <a:lnTo>
                    <a:pt x="71212" y="711"/>
                  </a:lnTo>
                  <a:lnTo>
                    <a:pt x="67305" y="356"/>
                  </a:lnTo>
                  <a:lnTo>
                    <a:pt x="63398" y="178"/>
                  </a:lnTo>
                  <a:lnTo>
                    <a:pt x="5940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3"/>
          <p:cNvSpPr txBox="1"/>
          <p:nvPr/>
        </p:nvSpPr>
        <p:spPr>
          <a:xfrm>
            <a:off x="517675" y="448138"/>
            <a:ext cx="4931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Next steps</a:t>
            </a:r>
            <a:endParaRPr sz="2400">
              <a:solidFill>
                <a:srgbClr val="5F6368"/>
              </a:solidFill>
              <a:latin typeface="Open Sans"/>
              <a:ea typeface="Open Sans"/>
              <a:cs typeface="Open Sans"/>
              <a:sym typeface="Open Sans"/>
            </a:endParaRPr>
          </a:p>
        </p:txBody>
      </p:sp>
      <p:sp>
        <p:nvSpPr>
          <p:cNvPr id="296" name="Google Shape;296;p43"/>
          <p:cNvSpPr/>
          <p:nvPr/>
        </p:nvSpPr>
        <p:spPr>
          <a:xfrm>
            <a:off x="1635838" y="1611275"/>
            <a:ext cx="2845500" cy="2613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txBox="1"/>
          <p:nvPr/>
        </p:nvSpPr>
        <p:spPr>
          <a:xfrm>
            <a:off x="1820650" y="2056750"/>
            <a:ext cx="2475900" cy="139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Conduct another round of usability studies to validate whether the pain points users experienced have been effectively addressed.</a:t>
            </a:r>
            <a:endParaRPr/>
          </a:p>
        </p:txBody>
      </p:sp>
      <p:sp>
        <p:nvSpPr>
          <p:cNvPr id="298" name="Google Shape;298;p43"/>
          <p:cNvSpPr/>
          <p:nvPr/>
        </p:nvSpPr>
        <p:spPr>
          <a:xfrm>
            <a:off x="4662663" y="1611275"/>
            <a:ext cx="2845500" cy="26130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3"/>
          <p:cNvSpPr txBox="1"/>
          <p:nvPr/>
        </p:nvSpPr>
        <p:spPr>
          <a:xfrm>
            <a:off x="4867263" y="2056750"/>
            <a:ext cx="24363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rgbClr val="5F6368"/>
                </a:solidFill>
                <a:latin typeface="Open Sans"/>
                <a:ea typeface="Open Sans"/>
                <a:cs typeface="Open Sans"/>
                <a:sym typeface="Open Sans"/>
              </a:rPr>
              <a:t>Conduct more user research to determine any new areas of </a:t>
            </a:r>
            <a:r>
              <a:rPr lang="en">
                <a:solidFill>
                  <a:srgbClr val="5F6368"/>
                </a:solidFill>
                <a:latin typeface="Open Sans"/>
                <a:ea typeface="Open Sans"/>
                <a:cs typeface="Open Sans"/>
                <a:sym typeface="Open Sans"/>
              </a:rPr>
              <a:t>need</a:t>
            </a:r>
            <a:r>
              <a:rPr lang="en">
                <a:solidFill>
                  <a:srgbClr val="5F6368"/>
                </a:solidFill>
                <a:latin typeface="Open Sans"/>
                <a:ea typeface="Open Sans"/>
                <a:cs typeface="Open Sans"/>
                <a:sym typeface="Open Sans"/>
              </a:rPr>
              <a:t>.</a:t>
            </a:r>
            <a:endParaRPr/>
          </a:p>
        </p:txBody>
      </p:sp>
      <p:sp>
        <p:nvSpPr>
          <p:cNvPr id="300" name="Google Shape;300;p43"/>
          <p:cNvSpPr/>
          <p:nvPr/>
        </p:nvSpPr>
        <p:spPr>
          <a:xfrm>
            <a:off x="2801950" y="1354908"/>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301" name="Google Shape;301;p43"/>
          <p:cNvSpPr/>
          <p:nvPr/>
        </p:nvSpPr>
        <p:spPr>
          <a:xfrm>
            <a:off x="5828775" y="1354908"/>
            <a:ext cx="513300" cy="513300"/>
          </a:xfrm>
          <a:prstGeom prst="ellipse">
            <a:avLst/>
          </a:prstGeom>
          <a:solidFill>
            <a:srgbClr val="5F636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4"/>
          <p:cNvSpPr txBox="1"/>
          <p:nvPr>
            <p:ph type="ctrTitle"/>
          </p:nvPr>
        </p:nvSpPr>
        <p:spPr>
          <a:xfrm>
            <a:off x="311700" y="1645375"/>
            <a:ext cx="8520600" cy="1151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Pacifico"/>
                <a:ea typeface="Pacifico"/>
                <a:cs typeface="Pacifico"/>
                <a:sym typeface="Pacifico"/>
              </a:rPr>
              <a:t>Thank You </a:t>
            </a:r>
            <a:endParaRPr>
              <a:latin typeface="Pacifico"/>
              <a:ea typeface="Pacifico"/>
              <a:cs typeface="Pacifico"/>
              <a:sym typeface="Pacifico"/>
            </a:endParaRPr>
          </a:p>
        </p:txBody>
      </p:sp>
      <p:sp>
        <p:nvSpPr>
          <p:cNvPr id="307" name="Google Shape;307;p4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Clr>
                <a:schemeClr val="dk1"/>
              </a:buClr>
              <a:buSzPts val="1100"/>
              <a:buFont typeface="Arial"/>
              <a:buNone/>
            </a:pPr>
            <a:r>
              <a:rPr lang="en" sz="1400">
                <a:solidFill>
                  <a:srgbClr val="5F6368"/>
                </a:solidFill>
                <a:latin typeface="Open Sans"/>
                <a:ea typeface="Open Sans"/>
                <a:cs typeface="Open Sans"/>
                <a:sym typeface="Open Sans"/>
              </a:rPr>
              <a:t>Thank you for your time reviewing my work on the House of Flowers app!</a:t>
            </a:r>
            <a:endParaRPr/>
          </a:p>
        </p:txBody>
      </p:sp>
      <p:cxnSp>
        <p:nvCxnSpPr>
          <p:cNvPr id="308" name="Google Shape;308;p44"/>
          <p:cNvCxnSpPr/>
          <p:nvPr/>
        </p:nvCxnSpPr>
        <p:spPr>
          <a:xfrm rot="74722">
            <a:off x="760483" y="1009380"/>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09" name="Google Shape;309;p44"/>
          <p:cNvCxnSpPr/>
          <p:nvPr/>
        </p:nvCxnSpPr>
        <p:spPr>
          <a:xfrm rot="74722">
            <a:off x="1674883" y="249230"/>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0" name="Google Shape;310;p44"/>
          <p:cNvCxnSpPr/>
          <p:nvPr/>
        </p:nvCxnSpPr>
        <p:spPr>
          <a:xfrm rot="74722">
            <a:off x="760483" y="3816805"/>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1" name="Google Shape;311;p44"/>
          <p:cNvCxnSpPr/>
          <p:nvPr/>
        </p:nvCxnSpPr>
        <p:spPr>
          <a:xfrm rot="74722">
            <a:off x="5614642" y="389374"/>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2" name="Google Shape;312;p44"/>
          <p:cNvCxnSpPr/>
          <p:nvPr/>
        </p:nvCxnSpPr>
        <p:spPr>
          <a:xfrm rot="74722">
            <a:off x="1370083" y="2919480"/>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3" name="Google Shape;313;p44"/>
          <p:cNvCxnSpPr/>
          <p:nvPr/>
        </p:nvCxnSpPr>
        <p:spPr>
          <a:xfrm rot="74722">
            <a:off x="7799758" y="1728480"/>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4" name="Google Shape;314;p44"/>
          <p:cNvCxnSpPr/>
          <p:nvPr/>
        </p:nvCxnSpPr>
        <p:spPr>
          <a:xfrm rot="74722">
            <a:off x="7053322" y="414486"/>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5" name="Google Shape;315;p44"/>
          <p:cNvCxnSpPr/>
          <p:nvPr/>
        </p:nvCxnSpPr>
        <p:spPr>
          <a:xfrm rot="-10725278">
            <a:off x="7039613" y="3816617"/>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6" name="Google Shape;316;p44"/>
          <p:cNvCxnSpPr/>
          <p:nvPr/>
        </p:nvCxnSpPr>
        <p:spPr>
          <a:xfrm rot="-10725278">
            <a:off x="2988713" y="3540392"/>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7" name="Google Shape;317;p44"/>
          <p:cNvCxnSpPr/>
          <p:nvPr/>
        </p:nvCxnSpPr>
        <p:spPr>
          <a:xfrm rot="-10725278">
            <a:off x="8671788" y="3305642"/>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8" name="Google Shape;318;p44"/>
          <p:cNvCxnSpPr/>
          <p:nvPr/>
        </p:nvCxnSpPr>
        <p:spPr>
          <a:xfrm rot="-10725278">
            <a:off x="5244563" y="4010792"/>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19" name="Google Shape;319;p44"/>
          <p:cNvCxnSpPr/>
          <p:nvPr/>
        </p:nvCxnSpPr>
        <p:spPr>
          <a:xfrm rot="-10725278">
            <a:off x="3335013" y="595942"/>
            <a:ext cx="13803" cy="843428"/>
          </a:xfrm>
          <a:prstGeom prst="straightConnector1">
            <a:avLst/>
          </a:prstGeom>
          <a:noFill/>
          <a:ln cap="flat" cmpd="sng" w="76200">
            <a:solidFill>
              <a:schemeClr val="accen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0" name="Google Shape;320;p44"/>
          <p:cNvCxnSpPr/>
          <p:nvPr/>
        </p:nvCxnSpPr>
        <p:spPr>
          <a:xfrm rot="74722">
            <a:off x="1370083" y="1341530"/>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1" name="Google Shape;321;p44"/>
          <p:cNvCxnSpPr/>
          <p:nvPr/>
        </p:nvCxnSpPr>
        <p:spPr>
          <a:xfrm rot="74722">
            <a:off x="374883" y="249230"/>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2" name="Google Shape;322;p44"/>
          <p:cNvCxnSpPr/>
          <p:nvPr/>
        </p:nvCxnSpPr>
        <p:spPr>
          <a:xfrm rot="74722">
            <a:off x="4053058" y="249230"/>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3" name="Google Shape;323;p44"/>
          <p:cNvCxnSpPr/>
          <p:nvPr/>
        </p:nvCxnSpPr>
        <p:spPr>
          <a:xfrm rot="74722">
            <a:off x="319058" y="3471755"/>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4" name="Google Shape;324;p44"/>
          <p:cNvCxnSpPr/>
          <p:nvPr/>
        </p:nvCxnSpPr>
        <p:spPr>
          <a:xfrm rot="74722">
            <a:off x="3935246" y="3816605"/>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5" name="Google Shape;325;p44"/>
          <p:cNvCxnSpPr/>
          <p:nvPr/>
        </p:nvCxnSpPr>
        <p:spPr>
          <a:xfrm rot="74722">
            <a:off x="6100308" y="3305630"/>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6" name="Google Shape;326;p44"/>
          <p:cNvCxnSpPr/>
          <p:nvPr/>
        </p:nvCxnSpPr>
        <p:spPr>
          <a:xfrm rot="74722">
            <a:off x="8271408" y="1439530"/>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7" name="Google Shape;327;p44"/>
          <p:cNvCxnSpPr/>
          <p:nvPr/>
        </p:nvCxnSpPr>
        <p:spPr>
          <a:xfrm rot="74722">
            <a:off x="6100308" y="414480"/>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8" name="Google Shape;328;p44"/>
          <p:cNvCxnSpPr/>
          <p:nvPr/>
        </p:nvCxnSpPr>
        <p:spPr>
          <a:xfrm rot="74722">
            <a:off x="8396458" y="4315355"/>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29" name="Google Shape;329;p44"/>
          <p:cNvCxnSpPr/>
          <p:nvPr/>
        </p:nvCxnSpPr>
        <p:spPr>
          <a:xfrm rot="74722">
            <a:off x="374883" y="2150030"/>
            <a:ext cx="13803" cy="843428"/>
          </a:xfrm>
          <a:prstGeom prst="straightConnector1">
            <a:avLst/>
          </a:prstGeom>
          <a:noFill/>
          <a:ln cap="flat" cmpd="sng" w="76200">
            <a:solidFill>
              <a:srgbClr val="34A853"/>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0" name="Google Shape;330;p44"/>
          <p:cNvCxnSpPr/>
          <p:nvPr/>
        </p:nvCxnSpPr>
        <p:spPr>
          <a:xfrm rot="74722">
            <a:off x="8530633" y="497930"/>
            <a:ext cx="13803" cy="843428"/>
          </a:xfrm>
          <a:prstGeom prst="straightConnector1">
            <a:avLst/>
          </a:prstGeom>
          <a:noFill/>
          <a:ln cap="flat" cmpd="sng" w="76200">
            <a:solidFill>
              <a:srgbClr val="34A853"/>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1" name="Google Shape;331;p44"/>
          <p:cNvCxnSpPr/>
          <p:nvPr/>
        </p:nvCxnSpPr>
        <p:spPr>
          <a:xfrm rot="74722">
            <a:off x="6486833" y="692605"/>
            <a:ext cx="13803" cy="843428"/>
          </a:xfrm>
          <a:prstGeom prst="straightConnector1">
            <a:avLst/>
          </a:prstGeom>
          <a:noFill/>
          <a:ln cap="flat" cmpd="sng" w="76200">
            <a:solidFill>
              <a:srgbClr val="34A853"/>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2" name="Google Shape;332;p44"/>
          <p:cNvCxnSpPr/>
          <p:nvPr/>
        </p:nvCxnSpPr>
        <p:spPr>
          <a:xfrm rot="74722">
            <a:off x="2698683" y="414480"/>
            <a:ext cx="13803" cy="843428"/>
          </a:xfrm>
          <a:prstGeom prst="straightConnector1">
            <a:avLst/>
          </a:prstGeom>
          <a:noFill/>
          <a:ln cap="flat" cmpd="sng" w="76200">
            <a:solidFill>
              <a:srgbClr val="34A853"/>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3" name="Google Shape;333;p44"/>
          <p:cNvCxnSpPr/>
          <p:nvPr/>
        </p:nvCxnSpPr>
        <p:spPr>
          <a:xfrm rot="74722">
            <a:off x="3461996" y="3912730"/>
            <a:ext cx="13803" cy="843428"/>
          </a:xfrm>
          <a:prstGeom prst="straightConnector1">
            <a:avLst/>
          </a:prstGeom>
          <a:noFill/>
          <a:ln cap="flat" cmpd="sng" w="76200">
            <a:solidFill>
              <a:srgbClr val="34A853"/>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4" name="Google Shape;334;p44"/>
          <p:cNvCxnSpPr/>
          <p:nvPr/>
        </p:nvCxnSpPr>
        <p:spPr>
          <a:xfrm rot="74722">
            <a:off x="1703383" y="3540380"/>
            <a:ext cx="13803" cy="843428"/>
          </a:xfrm>
          <a:prstGeom prst="straightConnector1">
            <a:avLst/>
          </a:prstGeom>
          <a:noFill/>
          <a:ln cap="flat" cmpd="sng" w="76200">
            <a:solidFill>
              <a:srgbClr val="34A853"/>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5" name="Google Shape;335;p44"/>
          <p:cNvCxnSpPr/>
          <p:nvPr/>
        </p:nvCxnSpPr>
        <p:spPr>
          <a:xfrm rot="74722">
            <a:off x="8074658" y="3471755"/>
            <a:ext cx="13803" cy="843428"/>
          </a:xfrm>
          <a:prstGeom prst="straightConnector1">
            <a:avLst/>
          </a:prstGeom>
          <a:noFill/>
          <a:ln cap="flat" cmpd="sng" w="76200">
            <a:solidFill>
              <a:srgbClr val="34A853"/>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6" name="Google Shape;336;p44"/>
          <p:cNvCxnSpPr/>
          <p:nvPr/>
        </p:nvCxnSpPr>
        <p:spPr>
          <a:xfrm rot="74722">
            <a:off x="7508733" y="884880"/>
            <a:ext cx="13803" cy="843428"/>
          </a:xfrm>
          <a:prstGeom prst="straightConnector1">
            <a:avLst/>
          </a:prstGeom>
          <a:noFill/>
          <a:ln cap="flat" cmpd="sng" w="76200">
            <a:solidFill>
              <a:srgbClr val="FBBC04"/>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7" name="Google Shape;337;p44"/>
          <p:cNvCxnSpPr/>
          <p:nvPr/>
        </p:nvCxnSpPr>
        <p:spPr>
          <a:xfrm rot="74722">
            <a:off x="2186783" y="414480"/>
            <a:ext cx="13803" cy="843428"/>
          </a:xfrm>
          <a:prstGeom prst="straightConnector1">
            <a:avLst/>
          </a:prstGeom>
          <a:noFill/>
          <a:ln cap="flat" cmpd="sng" w="76200">
            <a:solidFill>
              <a:srgbClr val="FBBC04"/>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8" name="Google Shape;338;p44"/>
          <p:cNvCxnSpPr/>
          <p:nvPr/>
        </p:nvCxnSpPr>
        <p:spPr>
          <a:xfrm rot="74722">
            <a:off x="760483" y="2150030"/>
            <a:ext cx="13803" cy="843428"/>
          </a:xfrm>
          <a:prstGeom prst="straightConnector1">
            <a:avLst/>
          </a:prstGeom>
          <a:noFill/>
          <a:ln cap="flat" cmpd="sng" w="76200">
            <a:solidFill>
              <a:srgbClr val="FBBC04"/>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39" name="Google Shape;339;p44"/>
          <p:cNvCxnSpPr/>
          <p:nvPr/>
        </p:nvCxnSpPr>
        <p:spPr>
          <a:xfrm rot="74722">
            <a:off x="6569971" y="3816605"/>
            <a:ext cx="13803" cy="843428"/>
          </a:xfrm>
          <a:prstGeom prst="straightConnector1">
            <a:avLst/>
          </a:prstGeom>
          <a:noFill/>
          <a:ln cap="flat" cmpd="sng" w="76200">
            <a:solidFill>
              <a:srgbClr val="FBBC04"/>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0" name="Google Shape;340;p44"/>
          <p:cNvCxnSpPr/>
          <p:nvPr/>
        </p:nvCxnSpPr>
        <p:spPr>
          <a:xfrm rot="74722">
            <a:off x="8373233" y="2797155"/>
            <a:ext cx="13803" cy="843428"/>
          </a:xfrm>
          <a:prstGeom prst="straightConnector1">
            <a:avLst/>
          </a:prstGeom>
          <a:noFill/>
          <a:ln cap="flat" cmpd="sng" w="76200">
            <a:solidFill>
              <a:srgbClr val="FBBC04"/>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1" name="Google Shape;341;p44"/>
          <p:cNvCxnSpPr/>
          <p:nvPr/>
        </p:nvCxnSpPr>
        <p:spPr>
          <a:xfrm rot="74722">
            <a:off x="4512046" y="497930"/>
            <a:ext cx="13803" cy="843428"/>
          </a:xfrm>
          <a:prstGeom prst="straightConnector1">
            <a:avLst/>
          </a:prstGeom>
          <a:noFill/>
          <a:ln cap="flat" cmpd="sng" w="76200">
            <a:solidFill>
              <a:srgbClr val="FBBC04"/>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2" name="Google Shape;342;p44"/>
          <p:cNvCxnSpPr/>
          <p:nvPr/>
        </p:nvCxnSpPr>
        <p:spPr>
          <a:xfrm rot="74722">
            <a:off x="2455221" y="3763080"/>
            <a:ext cx="13803" cy="843428"/>
          </a:xfrm>
          <a:prstGeom prst="straightConnector1">
            <a:avLst/>
          </a:prstGeom>
          <a:noFill/>
          <a:ln cap="flat" cmpd="sng" w="76200">
            <a:solidFill>
              <a:srgbClr val="FBBC04"/>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3" name="Google Shape;343;p44"/>
          <p:cNvCxnSpPr/>
          <p:nvPr/>
        </p:nvCxnSpPr>
        <p:spPr>
          <a:xfrm rot="74722">
            <a:off x="8575533" y="1951680"/>
            <a:ext cx="13803" cy="843428"/>
          </a:xfrm>
          <a:prstGeom prst="straightConnector1">
            <a:avLst/>
          </a:prstGeom>
          <a:noFill/>
          <a:ln cap="flat" cmpd="sng" w="76200">
            <a:solidFill>
              <a:srgbClr val="EA433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4" name="Google Shape;344;p44"/>
          <p:cNvCxnSpPr/>
          <p:nvPr/>
        </p:nvCxnSpPr>
        <p:spPr>
          <a:xfrm rot="74722">
            <a:off x="8917158" y="249230"/>
            <a:ext cx="13803" cy="843428"/>
          </a:xfrm>
          <a:prstGeom prst="straightConnector1">
            <a:avLst/>
          </a:prstGeom>
          <a:noFill/>
          <a:ln cap="flat" cmpd="sng" w="76200">
            <a:solidFill>
              <a:srgbClr val="EA433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5" name="Google Shape;345;p44"/>
          <p:cNvCxnSpPr/>
          <p:nvPr/>
        </p:nvCxnSpPr>
        <p:spPr>
          <a:xfrm rot="74722">
            <a:off x="1024883" y="249230"/>
            <a:ext cx="13803" cy="843428"/>
          </a:xfrm>
          <a:prstGeom prst="straightConnector1">
            <a:avLst/>
          </a:prstGeom>
          <a:noFill/>
          <a:ln cap="flat" cmpd="sng" w="76200">
            <a:solidFill>
              <a:srgbClr val="EA433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6" name="Google Shape;346;p44"/>
          <p:cNvCxnSpPr/>
          <p:nvPr/>
        </p:nvCxnSpPr>
        <p:spPr>
          <a:xfrm rot="74722">
            <a:off x="7557146" y="4149230"/>
            <a:ext cx="13803" cy="843428"/>
          </a:xfrm>
          <a:prstGeom prst="straightConnector1">
            <a:avLst/>
          </a:prstGeom>
          <a:noFill/>
          <a:ln cap="flat" cmpd="sng" w="76200">
            <a:solidFill>
              <a:srgbClr val="EA433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7" name="Google Shape;347;p44"/>
          <p:cNvCxnSpPr/>
          <p:nvPr/>
        </p:nvCxnSpPr>
        <p:spPr>
          <a:xfrm rot="74722">
            <a:off x="4425971" y="4010780"/>
            <a:ext cx="13803" cy="843428"/>
          </a:xfrm>
          <a:prstGeom prst="straightConnector1">
            <a:avLst/>
          </a:prstGeom>
          <a:noFill/>
          <a:ln cap="flat" cmpd="sng" w="76200">
            <a:solidFill>
              <a:srgbClr val="EA433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8" name="Google Shape;348;p44"/>
          <p:cNvCxnSpPr/>
          <p:nvPr/>
        </p:nvCxnSpPr>
        <p:spPr>
          <a:xfrm rot="74722">
            <a:off x="142833" y="4149230"/>
            <a:ext cx="13803" cy="843428"/>
          </a:xfrm>
          <a:prstGeom prst="straightConnector1">
            <a:avLst/>
          </a:prstGeom>
          <a:noFill/>
          <a:ln cap="flat" cmpd="sng" w="76200">
            <a:solidFill>
              <a:srgbClr val="EA433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49" name="Google Shape;349;p44"/>
          <p:cNvCxnSpPr/>
          <p:nvPr/>
        </p:nvCxnSpPr>
        <p:spPr>
          <a:xfrm rot="74722">
            <a:off x="3694046" y="165780"/>
            <a:ext cx="13803" cy="843428"/>
          </a:xfrm>
          <a:prstGeom prst="straightConnector1">
            <a:avLst/>
          </a:prstGeom>
          <a:noFill/>
          <a:ln cap="flat" cmpd="sng" w="76200">
            <a:solidFill>
              <a:srgbClr val="EA433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50" name="Google Shape;350;p44"/>
          <p:cNvCxnSpPr/>
          <p:nvPr/>
        </p:nvCxnSpPr>
        <p:spPr>
          <a:xfrm rot="74722">
            <a:off x="2079308" y="3305630"/>
            <a:ext cx="13803" cy="843428"/>
          </a:xfrm>
          <a:prstGeom prst="straightConnector1">
            <a:avLst/>
          </a:prstGeom>
          <a:noFill/>
          <a:ln cap="flat" cmpd="sng" w="76200">
            <a:solidFill>
              <a:srgbClr val="EA433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51" name="Google Shape;351;p44"/>
          <p:cNvCxnSpPr/>
          <p:nvPr/>
        </p:nvCxnSpPr>
        <p:spPr>
          <a:xfrm rot="74722">
            <a:off x="4971021" y="165780"/>
            <a:ext cx="13803" cy="843428"/>
          </a:xfrm>
          <a:prstGeom prst="straightConnector1">
            <a:avLst/>
          </a:prstGeom>
          <a:noFill/>
          <a:ln cap="flat" cmpd="sng" w="76200">
            <a:solidFill>
              <a:srgbClr val="EA4335"/>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52" name="Google Shape;352;p44"/>
          <p:cNvCxnSpPr/>
          <p:nvPr/>
        </p:nvCxnSpPr>
        <p:spPr>
          <a:xfrm rot="74722">
            <a:off x="8019683" y="165780"/>
            <a:ext cx="13803" cy="843428"/>
          </a:xfrm>
          <a:prstGeom prst="straightConnector1">
            <a:avLst/>
          </a:prstGeom>
          <a:noFill/>
          <a:ln cap="flat" cmpd="sng" w="76200">
            <a:solidFill>
              <a:srgbClr val="B7B7B7"/>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53" name="Google Shape;353;p44"/>
          <p:cNvCxnSpPr/>
          <p:nvPr/>
        </p:nvCxnSpPr>
        <p:spPr>
          <a:xfrm rot="74722">
            <a:off x="4802771" y="3471755"/>
            <a:ext cx="13803" cy="843428"/>
          </a:xfrm>
          <a:prstGeom prst="straightConnector1">
            <a:avLst/>
          </a:prstGeom>
          <a:noFill/>
          <a:ln cap="flat" cmpd="sng" w="76200">
            <a:solidFill>
              <a:srgbClr val="FBBC04"/>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354" name="Google Shape;354;p44"/>
          <p:cNvCxnSpPr/>
          <p:nvPr/>
        </p:nvCxnSpPr>
        <p:spPr>
          <a:xfrm rot="74722">
            <a:off x="5686383" y="3305630"/>
            <a:ext cx="13803" cy="843428"/>
          </a:xfrm>
          <a:prstGeom prst="straightConnector1">
            <a:avLst/>
          </a:prstGeom>
          <a:noFill/>
          <a:ln cap="flat" cmpd="sng" w="76200">
            <a:solidFill>
              <a:srgbClr val="34A853"/>
            </a:solidFill>
            <a:prstDash val="solid"/>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3"/>
          <p:cNvSpPr txBox="1"/>
          <p:nvPr/>
        </p:nvSpPr>
        <p:spPr>
          <a:xfrm>
            <a:off x="517675" y="2237975"/>
            <a:ext cx="34461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rgbClr val="4285F4"/>
                </a:solidFill>
                <a:latin typeface="Open Sans SemiBold"/>
                <a:ea typeface="Open Sans SemiBold"/>
                <a:cs typeface="Open Sans SemiBold"/>
                <a:sym typeface="Open Sans SemiBold"/>
              </a:rPr>
              <a:t>The problem: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No bouquet preview app for users to know what will be delivered when ordering bouquets online </a:t>
            </a:r>
            <a:endParaRPr b="1" sz="1200">
              <a:solidFill>
                <a:srgbClr val="4285F4"/>
              </a:solidFill>
              <a:latin typeface="Open Sans"/>
              <a:ea typeface="Open Sans"/>
              <a:cs typeface="Open Sans"/>
              <a:sym typeface="Open Sans"/>
            </a:endParaRPr>
          </a:p>
        </p:txBody>
      </p:sp>
      <p:sp>
        <p:nvSpPr>
          <p:cNvPr id="98" name="Google Shape;98;p23"/>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99" name="Google Shape;99;p23"/>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3"/>
          <p:cNvSpPr txBox="1"/>
          <p:nvPr/>
        </p:nvSpPr>
        <p:spPr>
          <a:xfrm>
            <a:off x="4800600" y="2237975"/>
            <a:ext cx="3274800" cy="12468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The goal: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Design an app for House of Flowers  that allows users to easily order and pick up fresh flowers.</a:t>
            </a:r>
            <a:endParaRPr b="1" sz="1200">
              <a:solidFill>
                <a:srgbClr val="4285F4"/>
              </a:solidFill>
              <a:latin typeface="Open Sans"/>
              <a:ea typeface="Open Sans"/>
              <a:cs typeface="Open Sans"/>
              <a:sym typeface="Open Sans"/>
            </a:endParaRPr>
          </a:p>
        </p:txBody>
      </p:sp>
      <p:sp>
        <p:nvSpPr>
          <p:cNvPr id="101" name="Google Shape;101;p23"/>
          <p:cNvSpPr/>
          <p:nvPr/>
        </p:nvSpPr>
        <p:spPr>
          <a:xfrm>
            <a:off x="48006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p:nvPr/>
        </p:nvSpPr>
        <p:spPr>
          <a:xfrm>
            <a:off x="4912813" y="1653525"/>
            <a:ext cx="288875" cy="274249"/>
          </a:xfrm>
          <a:custGeom>
            <a:rect b="b" l="l" r="r" t="t"/>
            <a:pathLst>
              <a:path extrusionOk="0" h="993" w="1045">
                <a:moveTo>
                  <a:pt x="522" y="798"/>
                </a:moveTo>
                <a:lnTo>
                  <a:pt x="844" y="992"/>
                </a:lnTo>
                <a:lnTo>
                  <a:pt x="759" y="626"/>
                </a:lnTo>
                <a:lnTo>
                  <a:pt x="1044" y="378"/>
                </a:lnTo>
                <a:lnTo>
                  <a:pt x="669" y="347"/>
                </a:lnTo>
                <a:lnTo>
                  <a:pt x="522" y="0"/>
                </a:lnTo>
                <a:lnTo>
                  <a:pt x="375" y="347"/>
                </a:lnTo>
                <a:lnTo>
                  <a:pt x="0" y="378"/>
                </a:lnTo>
                <a:lnTo>
                  <a:pt x="285" y="626"/>
                </a:lnTo>
                <a:lnTo>
                  <a:pt x="200" y="992"/>
                </a:lnTo>
                <a:lnTo>
                  <a:pt x="522" y="79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03" name="Google Shape;103;p23"/>
          <p:cNvSpPr/>
          <p:nvPr/>
        </p:nvSpPr>
        <p:spPr>
          <a:xfrm>
            <a:off x="640475" y="1656801"/>
            <a:ext cx="267700" cy="267700"/>
          </a:xfrm>
          <a:custGeom>
            <a:rect b="b" l="l" r="r" t="t"/>
            <a:pathLst>
              <a:path extrusionOk="0" h="209550" w="209550">
                <a:moveTo>
                  <a:pt x="115315" y="52353"/>
                </a:moveTo>
                <a:lnTo>
                  <a:pt x="115315" y="115315"/>
                </a:lnTo>
                <a:lnTo>
                  <a:pt x="94235" y="115315"/>
                </a:lnTo>
                <a:lnTo>
                  <a:pt x="94235" y="52353"/>
                </a:lnTo>
                <a:close/>
                <a:moveTo>
                  <a:pt x="115315" y="136256"/>
                </a:moveTo>
                <a:lnTo>
                  <a:pt x="115315" y="157197"/>
                </a:lnTo>
                <a:lnTo>
                  <a:pt x="94235" y="157197"/>
                </a:lnTo>
                <a:lnTo>
                  <a:pt x="94235" y="136256"/>
                </a:lnTo>
                <a:close/>
                <a:moveTo>
                  <a:pt x="104705" y="0"/>
                </a:moveTo>
                <a:lnTo>
                  <a:pt x="99400" y="140"/>
                </a:lnTo>
                <a:lnTo>
                  <a:pt x="94095" y="558"/>
                </a:lnTo>
                <a:lnTo>
                  <a:pt x="88790" y="1256"/>
                </a:lnTo>
                <a:lnTo>
                  <a:pt x="83625" y="2094"/>
                </a:lnTo>
                <a:lnTo>
                  <a:pt x="78599" y="3351"/>
                </a:lnTo>
                <a:lnTo>
                  <a:pt x="73573" y="4747"/>
                </a:lnTo>
                <a:lnTo>
                  <a:pt x="68687" y="6422"/>
                </a:lnTo>
                <a:lnTo>
                  <a:pt x="63940" y="8237"/>
                </a:lnTo>
                <a:lnTo>
                  <a:pt x="59333" y="10331"/>
                </a:lnTo>
                <a:lnTo>
                  <a:pt x="54866" y="12704"/>
                </a:lnTo>
                <a:lnTo>
                  <a:pt x="50398" y="15217"/>
                </a:lnTo>
                <a:lnTo>
                  <a:pt x="46210" y="17870"/>
                </a:lnTo>
                <a:lnTo>
                  <a:pt x="42022" y="20801"/>
                </a:lnTo>
                <a:lnTo>
                  <a:pt x="38113" y="23873"/>
                </a:lnTo>
                <a:lnTo>
                  <a:pt x="34343" y="27223"/>
                </a:lnTo>
                <a:lnTo>
                  <a:pt x="30714" y="30714"/>
                </a:lnTo>
                <a:lnTo>
                  <a:pt x="27223" y="34343"/>
                </a:lnTo>
                <a:lnTo>
                  <a:pt x="23873" y="38113"/>
                </a:lnTo>
                <a:lnTo>
                  <a:pt x="20801" y="42161"/>
                </a:lnTo>
                <a:lnTo>
                  <a:pt x="17870" y="46210"/>
                </a:lnTo>
                <a:lnTo>
                  <a:pt x="15217" y="50398"/>
                </a:lnTo>
                <a:lnTo>
                  <a:pt x="12704" y="54866"/>
                </a:lnTo>
                <a:lnTo>
                  <a:pt x="10331" y="59333"/>
                </a:lnTo>
                <a:lnTo>
                  <a:pt x="8237" y="63940"/>
                </a:lnTo>
                <a:lnTo>
                  <a:pt x="6282" y="68826"/>
                </a:lnTo>
                <a:lnTo>
                  <a:pt x="4747" y="73573"/>
                </a:lnTo>
                <a:lnTo>
                  <a:pt x="3351" y="78599"/>
                </a:lnTo>
                <a:lnTo>
                  <a:pt x="2094" y="83625"/>
                </a:lnTo>
                <a:lnTo>
                  <a:pt x="1256" y="88790"/>
                </a:lnTo>
                <a:lnTo>
                  <a:pt x="558" y="94095"/>
                </a:lnTo>
                <a:lnTo>
                  <a:pt x="140" y="99400"/>
                </a:lnTo>
                <a:lnTo>
                  <a:pt x="0" y="104845"/>
                </a:lnTo>
                <a:lnTo>
                  <a:pt x="140" y="110150"/>
                </a:lnTo>
                <a:lnTo>
                  <a:pt x="558" y="115455"/>
                </a:lnTo>
                <a:lnTo>
                  <a:pt x="1256" y="120760"/>
                </a:lnTo>
                <a:lnTo>
                  <a:pt x="2094" y="125925"/>
                </a:lnTo>
                <a:lnTo>
                  <a:pt x="3351" y="130951"/>
                </a:lnTo>
                <a:lnTo>
                  <a:pt x="4747" y="135977"/>
                </a:lnTo>
                <a:lnTo>
                  <a:pt x="6282" y="140863"/>
                </a:lnTo>
                <a:lnTo>
                  <a:pt x="8237" y="145610"/>
                </a:lnTo>
                <a:lnTo>
                  <a:pt x="10331" y="150217"/>
                </a:lnTo>
                <a:lnTo>
                  <a:pt x="12704" y="154684"/>
                </a:lnTo>
                <a:lnTo>
                  <a:pt x="15217" y="159152"/>
                </a:lnTo>
                <a:lnTo>
                  <a:pt x="17870" y="163340"/>
                </a:lnTo>
                <a:lnTo>
                  <a:pt x="20801" y="167528"/>
                </a:lnTo>
                <a:lnTo>
                  <a:pt x="23873" y="171437"/>
                </a:lnTo>
                <a:lnTo>
                  <a:pt x="27223" y="175207"/>
                </a:lnTo>
                <a:lnTo>
                  <a:pt x="30714" y="178836"/>
                </a:lnTo>
                <a:lnTo>
                  <a:pt x="34343" y="182327"/>
                </a:lnTo>
                <a:lnTo>
                  <a:pt x="38113" y="185677"/>
                </a:lnTo>
                <a:lnTo>
                  <a:pt x="42022" y="188749"/>
                </a:lnTo>
                <a:lnTo>
                  <a:pt x="46210" y="191680"/>
                </a:lnTo>
                <a:lnTo>
                  <a:pt x="50398" y="194333"/>
                </a:lnTo>
                <a:lnTo>
                  <a:pt x="54866" y="196846"/>
                </a:lnTo>
                <a:lnTo>
                  <a:pt x="59333" y="199219"/>
                </a:lnTo>
                <a:lnTo>
                  <a:pt x="63940" y="201313"/>
                </a:lnTo>
                <a:lnTo>
                  <a:pt x="68687" y="203268"/>
                </a:lnTo>
                <a:lnTo>
                  <a:pt x="73573" y="204803"/>
                </a:lnTo>
                <a:lnTo>
                  <a:pt x="78599" y="206199"/>
                </a:lnTo>
                <a:lnTo>
                  <a:pt x="83625" y="207456"/>
                </a:lnTo>
                <a:lnTo>
                  <a:pt x="88790" y="208294"/>
                </a:lnTo>
                <a:lnTo>
                  <a:pt x="94095" y="208992"/>
                </a:lnTo>
                <a:lnTo>
                  <a:pt x="99400" y="209410"/>
                </a:lnTo>
                <a:lnTo>
                  <a:pt x="104705" y="209550"/>
                </a:lnTo>
                <a:lnTo>
                  <a:pt x="110150" y="209410"/>
                </a:lnTo>
                <a:lnTo>
                  <a:pt x="115455" y="208992"/>
                </a:lnTo>
                <a:lnTo>
                  <a:pt x="120760" y="208294"/>
                </a:lnTo>
                <a:lnTo>
                  <a:pt x="125925" y="207456"/>
                </a:lnTo>
                <a:lnTo>
                  <a:pt x="130951" y="206199"/>
                </a:lnTo>
                <a:lnTo>
                  <a:pt x="135977" y="204803"/>
                </a:lnTo>
                <a:lnTo>
                  <a:pt x="140724" y="203268"/>
                </a:lnTo>
                <a:lnTo>
                  <a:pt x="145610" y="201313"/>
                </a:lnTo>
                <a:lnTo>
                  <a:pt x="150217" y="199219"/>
                </a:lnTo>
                <a:lnTo>
                  <a:pt x="154684" y="196846"/>
                </a:lnTo>
                <a:lnTo>
                  <a:pt x="159152" y="194333"/>
                </a:lnTo>
                <a:lnTo>
                  <a:pt x="163340" y="191680"/>
                </a:lnTo>
                <a:lnTo>
                  <a:pt x="167389" y="188749"/>
                </a:lnTo>
                <a:lnTo>
                  <a:pt x="171437" y="185677"/>
                </a:lnTo>
                <a:lnTo>
                  <a:pt x="175207" y="182327"/>
                </a:lnTo>
                <a:lnTo>
                  <a:pt x="178836" y="178836"/>
                </a:lnTo>
                <a:lnTo>
                  <a:pt x="182327" y="175207"/>
                </a:lnTo>
                <a:lnTo>
                  <a:pt x="185677" y="171437"/>
                </a:lnTo>
                <a:lnTo>
                  <a:pt x="188749" y="167528"/>
                </a:lnTo>
                <a:lnTo>
                  <a:pt x="191680" y="163340"/>
                </a:lnTo>
                <a:lnTo>
                  <a:pt x="194333" y="159152"/>
                </a:lnTo>
                <a:lnTo>
                  <a:pt x="196846" y="154684"/>
                </a:lnTo>
                <a:lnTo>
                  <a:pt x="199219" y="150217"/>
                </a:lnTo>
                <a:lnTo>
                  <a:pt x="201313" y="145610"/>
                </a:lnTo>
                <a:lnTo>
                  <a:pt x="203128" y="140863"/>
                </a:lnTo>
                <a:lnTo>
                  <a:pt x="204803" y="135977"/>
                </a:lnTo>
                <a:lnTo>
                  <a:pt x="206199" y="130951"/>
                </a:lnTo>
                <a:lnTo>
                  <a:pt x="207456" y="125925"/>
                </a:lnTo>
                <a:lnTo>
                  <a:pt x="208294" y="120760"/>
                </a:lnTo>
                <a:lnTo>
                  <a:pt x="208992" y="115455"/>
                </a:lnTo>
                <a:lnTo>
                  <a:pt x="209410" y="110150"/>
                </a:lnTo>
                <a:lnTo>
                  <a:pt x="209550" y="104845"/>
                </a:lnTo>
                <a:lnTo>
                  <a:pt x="209410" y="99400"/>
                </a:lnTo>
                <a:lnTo>
                  <a:pt x="208992" y="94095"/>
                </a:lnTo>
                <a:lnTo>
                  <a:pt x="208294" y="88790"/>
                </a:lnTo>
                <a:lnTo>
                  <a:pt x="207456" y="83625"/>
                </a:lnTo>
                <a:lnTo>
                  <a:pt x="206199" y="78599"/>
                </a:lnTo>
                <a:lnTo>
                  <a:pt x="204803" y="73573"/>
                </a:lnTo>
                <a:lnTo>
                  <a:pt x="203128" y="68826"/>
                </a:lnTo>
                <a:lnTo>
                  <a:pt x="201313" y="63940"/>
                </a:lnTo>
                <a:lnTo>
                  <a:pt x="199219" y="59333"/>
                </a:lnTo>
                <a:lnTo>
                  <a:pt x="196846" y="54866"/>
                </a:lnTo>
                <a:lnTo>
                  <a:pt x="194333" y="50398"/>
                </a:lnTo>
                <a:lnTo>
                  <a:pt x="191680" y="46210"/>
                </a:lnTo>
                <a:lnTo>
                  <a:pt x="188749" y="42161"/>
                </a:lnTo>
                <a:lnTo>
                  <a:pt x="185677" y="38113"/>
                </a:lnTo>
                <a:lnTo>
                  <a:pt x="182327" y="34343"/>
                </a:lnTo>
                <a:lnTo>
                  <a:pt x="178836" y="30714"/>
                </a:lnTo>
                <a:lnTo>
                  <a:pt x="175207" y="27223"/>
                </a:lnTo>
                <a:lnTo>
                  <a:pt x="171437" y="23873"/>
                </a:lnTo>
                <a:lnTo>
                  <a:pt x="167389" y="20801"/>
                </a:lnTo>
                <a:lnTo>
                  <a:pt x="163340" y="17870"/>
                </a:lnTo>
                <a:lnTo>
                  <a:pt x="159152" y="15217"/>
                </a:lnTo>
                <a:lnTo>
                  <a:pt x="154684" y="12704"/>
                </a:lnTo>
                <a:lnTo>
                  <a:pt x="150217" y="10331"/>
                </a:lnTo>
                <a:lnTo>
                  <a:pt x="145610" y="8237"/>
                </a:lnTo>
                <a:lnTo>
                  <a:pt x="140724" y="6422"/>
                </a:lnTo>
                <a:lnTo>
                  <a:pt x="135977" y="4747"/>
                </a:lnTo>
                <a:lnTo>
                  <a:pt x="130951" y="3351"/>
                </a:lnTo>
                <a:lnTo>
                  <a:pt x="125925" y="2094"/>
                </a:lnTo>
                <a:lnTo>
                  <a:pt x="120760" y="1256"/>
                </a:lnTo>
                <a:lnTo>
                  <a:pt x="115455" y="558"/>
                </a:lnTo>
                <a:lnTo>
                  <a:pt x="110150" y="140"/>
                </a:lnTo>
                <a:lnTo>
                  <a:pt x="104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4"/>
          <p:cNvSpPr txBox="1"/>
          <p:nvPr/>
        </p:nvSpPr>
        <p:spPr>
          <a:xfrm>
            <a:off x="517675" y="2237975"/>
            <a:ext cx="3446100" cy="9696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My role: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UX designer designing an app for House of Flowers  from conception to delivery.</a:t>
            </a:r>
            <a:endParaRPr b="1" sz="1200">
              <a:solidFill>
                <a:srgbClr val="4285F4"/>
              </a:solidFill>
              <a:latin typeface="Open Sans"/>
              <a:ea typeface="Open Sans"/>
              <a:cs typeface="Open Sans"/>
              <a:sym typeface="Open Sans"/>
            </a:endParaRPr>
          </a:p>
        </p:txBody>
      </p:sp>
      <p:sp>
        <p:nvSpPr>
          <p:cNvPr id="109" name="Google Shape;109;p24"/>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Project overview</a:t>
            </a:r>
            <a:endParaRPr sz="2400">
              <a:solidFill>
                <a:srgbClr val="5F6368"/>
              </a:solidFill>
              <a:latin typeface="Open Sans"/>
              <a:ea typeface="Open Sans"/>
              <a:cs typeface="Open Sans"/>
              <a:sym typeface="Open Sans"/>
            </a:endParaRPr>
          </a:p>
        </p:txBody>
      </p:sp>
      <p:sp>
        <p:nvSpPr>
          <p:cNvPr id="110" name="Google Shape;110;p24"/>
          <p:cNvSpPr/>
          <p:nvPr/>
        </p:nvSpPr>
        <p:spPr>
          <a:xfrm>
            <a:off x="517675"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4"/>
          <p:cNvSpPr txBox="1"/>
          <p:nvPr/>
        </p:nvSpPr>
        <p:spPr>
          <a:xfrm>
            <a:off x="4800600" y="2237975"/>
            <a:ext cx="3446100" cy="1523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4285F4"/>
                </a:solidFill>
                <a:latin typeface="Open Sans SemiBold"/>
                <a:ea typeface="Open Sans SemiBold"/>
                <a:cs typeface="Open Sans SemiBold"/>
                <a:sym typeface="Open Sans SemiBold"/>
              </a:rPr>
              <a:t>Responsibilities</a:t>
            </a:r>
            <a:r>
              <a:rPr lang="en">
                <a:solidFill>
                  <a:srgbClr val="1967D2"/>
                </a:solidFill>
                <a:latin typeface="Open Sans SemiBold"/>
                <a:ea typeface="Open Sans SemiBold"/>
                <a:cs typeface="Open Sans SemiBold"/>
                <a:sym typeface="Open Sans SemiBold"/>
              </a:rPr>
              <a:t>: </a:t>
            </a:r>
            <a:endParaRPr>
              <a:solidFill>
                <a:srgbClr val="1967D2"/>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sz="1200">
                <a:solidFill>
                  <a:srgbClr val="5F6368"/>
                </a:solidFill>
                <a:latin typeface="Open Sans"/>
                <a:ea typeface="Open Sans"/>
                <a:cs typeface="Open Sans"/>
                <a:sym typeface="Open Sans"/>
              </a:rPr>
              <a:t>Conducting interviews, paper and digital </a:t>
            </a:r>
            <a:r>
              <a:rPr lang="en" sz="1200">
                <a:solidFill>
                  <a:srgbClr val="5F6368"/>
                </a:solidFill>
                <a:latin typeface="Open Sans"/>
                <a:ea typeface="Open Sans"/>
                <a:cs typeface="Open Sans"/>
                <a:sym typeface="Open Sans"/>
              </a:rPr>
              <a:t>wireframing, low and high-fidelity prototyping, conducting usability studies, accounting for accessibility, and iterating</a:t>
            </a:r>
            <a:r>
              <a:rPr lang="en" sz="1200">
                <a:solidFill>
                  <a:srgbClr val="5F6368"/>
                </a:solidFill>
                <a:latin typeface="Open Sans"/>
                <a:ea typeface="Open Sans"/>
                <a:cs typeface="Open Sans"/>
                <a:sym typeface="Open Sans"/>
              </a:rPr>
              <a:t> on designs.</a:t>
            </a:r>
            <a:endParaRPr b="1" sz="1200">
              <a:solidFill>
                <a:srgbClr val="4285F4"/>
              </a:solidFill>
              <a:latin typeface="Open Sans"/>
              <a:ea typeface="Open Sans"/>
              <a:cs typeface="Open Sans"/>
              <a:sym typeface="Open Sans"/>
            </a:endParaRPr>
          </a:p>
        </p:txBody>
      </p:sp>
      <p:sp>
        <p:nvSpPr>
          <p:cNvPr id="112" name="Google Shape;112;p24"/>
          <p:cNvSpPr/>
          <p:nvPr/>
        </p:nvSpPr>
        <p:spPr>
          <a:xfrm>
            <a:off x="4800600" y="1534000"/>
            <a:ext cx="513300" cy="513300"/>
          </a:xfrm>
          <a:prstGeom prst="ellipse">
            <a:avLst/>
          </a:prstGeom>
          <a:solidFill>
            <a:srgbClr val="4285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4"/>
          <p:cNvSpPr/>
          <p:nvPr/>
        </p:nvSpPr>
        <p:spPr>
          <a:xfrm>
            <a:off x="645441" y="1662440"/>
            <a:ext cx="257757" cy="256421"/>
          </a:xfrm>
          <a:custGeom>
            <a:rect b="b" l="l" r="r" t="t"/>
            <a:pathLst>
              <a:path extrusionOk="0" h="847" w="851">
                <a:moveTo>
                  <a:pt x="423" y="423"/>
                </a:moveTo>
                <a:cubicBezTo>
                  <a:pt x="542" y="423"/>
                  <a:pt x="635" y="327"/>
                  <a:pt x="635" y="212"/>
                </a:cubicBezTo>
                <a:cubicBezTo>
                  <a:pt x="635" y="93"/>
                  <a:pt x="539" y="0"/>
                  <a:pt x="423" y="0"/>
                </a:cubicBezTo>
                <a:cubicBezTo>
                  <a:pt x="308" y="0"/>
                  <a:pt x="212" y="96"/>
                  <a:pt x="212" y="212"/>
                </a:cubicBezTo>
                <a:cubicBezTo>
                  <a:pt x="209" y="327"/>
                  <a:pt x="305" y="423"/>
                  <a:pt x="423" y="423"/>
                </a:cubicBezTo>
                <a:close/>
                <a:moveTo>
                  <a:pt x="423" y="528"/>
                </a:moveTo>
                <a:cubicBezTo>
                  <a:pt x="282" y="528"/>
                  <a:pt x="0" y="598"/>
                  <a:pt x="0" y="738"/>
                </a:cubicBezTo>
                <a:lnTo>
                  <a:pt x="0" y="846"/>
                </a:lnTo>
                <a:lnTo>
                  <a:pt x="850" y="846"/>
                </a:lnTo>
                <a:lnTo>
                  <a:pt x="850" y="738"/>
                </a:lnTo>
                <a:cubicBezTo>
                  <a:pt x="847" y="601"/>
                  <a:pt x="564" y="528"/>
                  <a:pt x="423" y="5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
        <p:nvSpPr>
          <p:cNvPr id="114" name="Google Shape;114;p24"/>
          <p:cNvSpPr/>
          <p:nvPr/>
        </p:nvSpPr>
        <p:spPr>
          <a:xfrm>
            <a:off x="4914287" y="1710781"/>
            <a:ext cx="285935" cy="159748"/>
          </a:xfrm>
          <a:custGeom>
            <a:rect b="b" l="l" r="r" t="t"/>
            <a:pathLst>
              <a:path extrusionOk="0" h="526" w="941">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4335"/>
        </a:solidFill>
      </p:bgPr>
    </p:bg>
    <p:spTree>
      <p:nvGrpSpPr>
        <p:cNvPr id="118" name="Shape 118"/>
        <p:cNvGrpSpPr/>
        <p:nvPr/>
      </p:nvGrpSpPr>
      <p:grpSpPr>
        <a:xfrm>
          <a:off x="0" y="0"/>
          <a:ext cx="0" cy="0"/>
          <a:chOff x="0" y="0"/>
          <a:chExt cx="0" cy="0"/>
        </a:xfrm>
      </p:grpSpPr>
      <p:sp>
        <p:nvSpPr>
          <p:cNvPr id="119" name="Google Shape;119;p25"/>
          <p:cNvSpPr txBox="1"/>
          <p:nvPr/>
        </p:nvSpPr>
        <p:spPr>
          <a:xfrm>
            <a:off x="-460025" y="1886850"/>
            <a:ext cx="3704400" cy="978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Understanding</a:t>
            </a:r>
            <a:endParaRPr sz="2400">
              <a:solidFill>
                <a:srgbClr val="FFFFFF"/>
              </a:solidFill>
              <a:latin typeface="Open Sans"/>
              <a:ea typeface="Open Sans"/>
              <a:cs typeface="Open Sans"/>
              <a:sym typeface="Open Sans"/>
            </a:endParaRPr>
          </a:p>
          <a:p>
            <a:pPr indent="0" lvl="0" marL="0" rtl="0" algn="r">
              <a:lnSpc>
                <a:spcPct val="115000"/>
              </a:lnSpc>
              <a:spcBef>
                <a:spcPts val="0"/>
              </a:spcBef>
              <a:spcAft>
                <a:spcPts val="0"/>
              </a:spcAft>
              <a:buNone/>
            </a:pPr>
            <a:r>
              <a:rPr lang="en" sz="2400">
                <a:solidFill>
                  <a:srgbClr val="FFFFFF"/>
                </a:solidFill>
                <a:latin typeface="Open Sans"/>
                <a:ea typeface="Open Sans"/>
                <a:cs typeface="Open Sans"/>
                <a:sym typeface="Open Sans"/>
              </a:rPr>
              <a:t>the user</a:t>
            </a:r>
            <a:endParaRPr sz="2400">
              <a:solidFill>
                <a:srgbClr val="FFFFFF"/>
              </a:solidFill>
              <a:latin typeface="Open Sans"/>
              <a:ea typeface="Open Sans"/>
              <a:cs typeface="Open Sans"/>
              <a:sym typeface="Open Sans"/>
            </a:endParaRPr>
          </a:p>
        </p:txBody>
      </p:sp>
      <p:sp>
        <p:nvSpPr>
          <p:cNvPr id="120" name="Google Shape;120;p25"/>
          <p:cNvSpPr txBox="1"/>
          <p:nvPr/>
        </p:nvSpPr>
        <p:spPr>
          <a:xfrm>
            <a:off x="3712425" y="1886850"/>
            <a:ext cx="39465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research</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Personas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Problem </a:t>
            </a:r>
            <a:r>
              <a:rPr lang="en">
                <a:solidFill>
                  <a:srgbClr val="FFFFFF"/>
                </a:solidFill>
                <a:latin typeface="Open Sans"/>
                <a:ea typeface="Open Sans"/>
                <a:cs typeface="Open Sans"/>
                <a:sym typeface="Open Sans"/>
              </a:rPr>
              <a:t>statements</a:t>
            </a:r>
            <a:endParaRPr>
              <a:solidFill>
                <a:srgbClr val="FFFFFF"/>
              </a:solidFill>
              <a:latin typeface="Open Sans"/>
              <a:ea typeface="Open Sans"/>
              <a:cs typeface="Open Sans"/>
              <a:sym typeface="Open Sans"/>
            </a:endParaRPr>
          </a:p>
          <a:p>
            <a:pPr indent="-317500" lvl="0" marL="457200" rtl="0" algn="l">
              <a:lnSpc>
                <a:spcPct val="150000"/>
              </a:lnSpc>
              <a:spcBef>
                <a:spcPts val="0"/>
              </a:spcBef>
              <a:spcAft>
                <a:spcPts val="0"/>
              </a:spcAft>
              <a:buClr>
                <a:srgbClr val="FFFFFF"/>
              </a:buClr>
              <a:buSzPts val="1400"/>
              <a:buFont typeface="Open Sans"/>
              <a:buChar char="●"/>
            </a:pPr>
            <a:r>
              <a:rPr lang="en">
                <a:solidFill>
                  <a:srgbClr val="FFFFFF"/>
                </a:solidFill>
                <a:latin typeface="Open Sans"/>
                <a:ea typeface="Open Sans"/>
                <a:cs typeface="Open Sans"/>
                <a:sym typeface="Open Sans"/>
              </a:rPr>
              <a:t>User journey maps</a:t>
            </a:r>
            <a:endParaRPr>
              <a:solidFill>
                <a:srgbClr val="FFFFFF"/>
              </a:solidFill>
              <a:latin typeface="Open Sans"/>
              <a:ea typeface="Open Sans"/>
              <a:cs typeface="Open Sans"/>
              <a:sym typeface="Open Sans"/>
            </a:endParaRPr>
          </a:p>
        </p:txBody>
      </p:sp>
      <p:cxnSp>
        <p:nvCxnSpPr>
          <p:cNvPr id="121" name="Google Shape;121;p25"/>
          <p:cNvCxnSpPr/>
          <p:nvPr/>
        </p:nvCxnSpPr>
        <p:spPr>
          <a:xfrm>
            <a:off x="3504450" y="1982525"/>
            <a:ext cx="0" cy="119220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p:nvPr/>
        </p:nvSpPr>
        <p:spPr>
          <a:xfrm>
            <a:off x="517675" y="1679626"/>
            <a:ext cx="7938900" cy="2843700"/>
          </a:xfrm>
          <a:prstGeom prst="rect">
            <a:avLst/>
          </a:prstGeom>
          <a:solidFill>
            <a:srgbClr val="F8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6"/>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summary</a:t>
            </a:r>
            <a:endParaRPr sz="2400">
              <a:solidFill>
                <a:srgbClr val="5F6368"/>
              </a:solidFill>
              <a:latin typeface="Open Sans"/>
              <a:ea typeface="Open Sans"/>
              <a:cs typeface="Open Sans"/>
              <a:sym typeface="Open Sans"/>
            </a:endParaRPr>
          </a:p>
        </p:txBody>
      </p:sp>
      <p:sp>
        <p:nvSpPr>
          <p:cNvPr id="128" name="Google Shape;128;p26"/>
          <p:cNvSpPr txBox="1"/>
          <p:nvPr/>
        </p:nvSpPr>
        <p:spPr>
          <a:xfrm>
            <a:off x="795175" y="2080800"/>
            <a:ext cx="7383900" cy="23088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I conducted interviews and created empathy maps to understand the </a:t>
            </a:r>
            <a:r>
              <a:rPr lang="en" sz="1200">
                <a:solidFill>
                  <a:srgbClr val="5F6368"/>
                </a:solidFill>
                <a:latin typeface="Open Sans"/>
                <a:ea typeface="Open Sans"/>
                <a:cs typeface="Open Sans"/>
                <a:sym typeface="Open Sans"/>
              </a:rPr>
              <a:t>users</a:t>
            </a:r>
            <a:r>
              <a:rPr lang="en" sz="1200">
                <a:solidFill>
                  <a:srgbClr val="5F6368"/>
                </a:solidFill>
                <a:latin typeface="Open Sans"/>
                <a:ea typeface="Open Sans"/>
                <a:cs typeface="Open Sans"/>
                <a:sym typeface="Open Sans"/>
              </a:rPr>
              <a:t> I’m  designing for and their needs. A primary user group identified through research was working adults who didn't have time to go to a florist to buy flowers.</a:t>
            </a:r>
            <a:endParaRPr sz="1200">
              <a:solidFill>
                <a:srgbClr val="5F6368"/>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t/>
            </a:r>
            <a:endParaRPr sz="1200">
              <a:solidFill>
                <a:srgbClr val="5F6368"/>
              </a:solidFill>
              <a:latin typeface="Open Sans"/>
              <a:ea typeface="Open Sans"/>
              <a:cs typeface="Open Sans"/>
              <a:sym typeface="Open Sans"/>
            </a:endParaRPr>
          </a:p>
          <a:p>
            <a:pPr indent="0" lvl="0" marL="0" rtl="0" algn="ctr">
              <a:lnSpc>
                <a:spcPct val="150000"/>
              </a:lnSpc>
              <a:spcBef>
                <a:spcPts val="0"/>
              </a:spcBef>
              <a:spcAft>
                <a:spcPts val="0"/>
              </a:spcAft>
              <a:buClr>
                <a:schemeClr val="dk1"/>
              </a:buClr>
              <a:buSzPts val="1100"/>
              <a:buFont typeface="Arial"/>
              <a:buNone/>
            </a:pPr>
            <a:r>
              <a:rPr lang="en" sz="1200">
                <a:solidFill>
                  <a:srgbClr val="5F6368"/>
                </a:solidFill>
                <a:latin typeface="Open Sans"/>
                <a:ea typeface="Open Sans"/>
                <a:cs typeface="Open Sans"/>
                <a:sym typeface="Open Sans"/>
              </a:rPr>
              <a:t>This user group confirmed initial assumptions about House of Flowers customers, but research </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also revealed that time was not the only factor limiting users from by bouquets and gifts online.</a:t>
            </a:r>
            <a:br>
              <a:rPr lang="en" sz="1200">
                <a:solidFill>
                  <a:srgbClr val="5F6368"/>
                </a:solidFill>
                <a:latin typeface="Open Sans"/>
                <a:ea typeface="Open Sans"/>
                <a:cs typeface="Open Sans"/>
                <a:sym typeface="Open Sans"/>
              </a:rPr>
            </a:br>
            <a:r>
              <a:rPr lang="en" sz="1200">
                <a:solidFill>
                  <a:srgbClr val="5F6368"/>
                </a:solidFill>
                <a:latin typeface="Open Sans"/>
                <a:ea typeface="Open Sans"/>
                <a:cs typeface="Open Sans"/>
                <a:sym typeface="Open Sans"/>
              </a:rPr>
              <a:t>Other user problems included obligations, interests, or challenges that make it difficult to get the right flowers or go to flower shops  in-person </a:t>
            </a:r>
            <a:endParaRPr b="1" sz="1200">
              <a:solidFill>
                <a:srgbClr val="1967D2"/>
              </a:solidFill>
              <a:latin typeface="Open Sans"/>
              <a:ea typeface="Open Sans"/>
              <a:cs typeface="Open Sans"/>
              <a:sym typeface="Open Sans"/>
            </a:endParaRPr>
          </a:p>
        </p:txBody>
      </p:sp>
      <p:sp>
        <p:nvSpPr>
          <p:cNvPr id="129" name="Google Shape;129;p26"/>
          <p:cNvSpPr/>
          <p:nvPr/>
        </p:nvSpPr>
        <p:spPr>
          <a:xfrm>
            <a:off x="4230475" y="1449812"/>
            <a:ext cx="513300" cy="5133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6"/>
          <p:cNvSpPr/>
          <p:nvPr/>
        </p:nvSpPr>
        <p:spPr>
          <a:xfrm>
            <a:off x="4373201" y="1592526"/>
            <a:ext cx="227849" cy="227849"/>
          </a:xfrm>
          <a:custGeom>
            <a:rect b="b" l="l" r="r" t="t"/>
            <a:pathLst>
              <a:path extrusionOk="0" h="941" w="940">
                <a:moveTo>
                  <a:pt x="835" y="0"/>
                </a:moveTo>
                <a:lnTo>
                  <a:pt x="104" y="0"/>
                </a:lnTo>
                <a:cubicBezTo>
                  <a:pt x="47" y="0"/>
                  <a:pt x="0" y="48"/>
                  <a:pt x="0" y="105"/>
                </a:cubicBezTo>
                <a:lnTo>
                  <a:pt x="0" y="835"/>
                </a:lnTo>
                <a:cubicBezTo>
                  <a:pt x="0" y="892"/>
                  <a:pt x="47" y="940"/>
                  <a:pt x="104" y="940"/>
                </a:cubicBezTo>
                <a:lnTo>
                  <a:pt x="835" y="940"/>
                </a:lnTo>
                <a:cubicBezTo>
                  <a:pt x="891" y="940"/>
                  <a:pt x="939" y="892"/>
                  <a:pt x="939" y="835"/>
                </a:cubicBezTo>
                <a:lnTo>
                  <a:pt x="939" y="105"/>
                </a:lnTo>
                <a:cubicBezTo>
                  <a:pt x="939" y="48"/>
                  <a:pt x="891" y="0"/>
                  <a:pt x="835" y="0"/>
                </a:cubicBezTo>
                <a:close/>
                <a:moveTo>
                  <a:pt x="313" y="734"/>
                </a:moveTo>
                <a:lnTo>
                  <a:pt x="208" y="734"/>
                </a:lnTo>
                <a:lnTo>
                  <a:pt x="208" y="367"/>
                </a:lnTo>
                <a:lnTo>
                  <a:pt x="313" y="367"/>
                </a:lnTo>
                <a:lnTo>
                  <a:pt x="313" y="734"/>
                </a:lnTo>
                <a:close/>
                <a:moveTo>
                  <a:pt x="522" y="734"/>
                </a:moveTo>
                <a:lnTo>
                  <a:pt x="417" y="734"/>
                </a:lnTo>
                <a:lnTo>
                  <a:pt x="417" y="212"/>
                </a:lnTo>
                <a:lnTo>
                  <a:pt x="522" y="212"/>
                </a:lnTo>
                <a:lnTo>
                  <a:pt x="522" y="734"/>
                </a:lnTo>
                <a:close/>
                <a:moveTo>
                  <a:pt x="730" y="734"/>
                </a:moveTo>
                <a:lnTo>
                  <a:pt x="626" y="734"/>
                </a:lnTo>
                <a:lnTo>
                  <a:pt x="626" y="525"/>
                </a:lnTo>
                <a:lnTo>
                  <a:pt x="730" y="525"/>
                </a:lnTo>
                <a:lnTo>
                  <a:pt x="730" y="73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nvSpPr>
        <p:spPr>
          <a:xfrm>
            <a:off x="517675" y="448150"/>
            <a:ext cx="61551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research: pain points</a:t>
            </a:r>
            <a:endParaRPr sz="2400">
              <a:solidFill>
                <a:srgbClr val="5F6368"/>
              </a:solidFill>
              <a:latin typeface="Open Sans"/>
              <a:ea typeface="Open Sans"/>
              <a:cs typeface="Open Sans"/>
              <a:sym typeface="Open Sans"/>
            </a:endParaRPr>
          </a:p>
        </p:txBody>
      </p:sp>
      <p:sp>
        <p:nvSpPr>
          <p:cNvPr id="136" name="Google Shape;136;p27"/>
          <p:cNvSpPr txBox="1"/>
          <p:nvPr/>
        </p:nvSpPr>
        <p:spPr>
          <a:xfrm>
            <a:off x="746163" y="2309850"/>
            <a:ext cx="1872600" cy="4311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sz="1600">
                <a:solidFill>
                  <a:srgbClr val="EA4335"/>
                </a:solidFill>
                <a:latin typeface="Open Sans SemiBold"/>
                <a:ea typeface="Open Sans SemiBold"/>
                <a:cs typeface="Open Sans SemiBold"/>
                <a:sym typeface="Open Sans SemiBold"/>
              </a:rPr>
              <a:t>Time</a:t>
            </a:r>
            <a:endParaRPr sz="1600">
              <a:solidFill>
                <a:srgbClr val="4285F4"/>
              </a:solidFill>
              <a:latin typeface="Open Sans SemiBold"/>
              <a:ea typeface="Open Sans SemiBold"/>
              <a:cs typeface="Open Sans SemiBold"/>
              <a:sym typeface="Open Sans SemiBold"/>
            </a:endParaRPr>
          </a:p>
        </p:txBody>
      </p:sp>
      <p:sp>
        <p:nvSpPr>
          <p:cNvPr id="137" name="Google Shape;137;p27"/>
          <p:cNvSpPr txBox="1"/>
          <p:nvPr/>
        </p:nvSpPr>
        <p:spPr>
          <a:xfrm>
            <a:off x="746175" y="2823475"/>
            <a:ext cx="1872600" cy="6480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a:solidFill>
                  <a:srgbClr val="5F6368"/>
                </a:solidFill>
                <a:latin typeface="Open Sans"/>
                <a:ea typeface="Open Sans"/>
                <a:cs typeface="Open Sans"/>
                <a:sym typeface="Open Sans"/>
              </a:rPr>
              <a:t>Lack of time to shop for flowers in person.</a:t>
            </a:r>
            <a:endParaRPr>
              <a:solidFill>
                <a:srgbClr val="5F6368"/>
              </a:solidFill>
              <a:latin typeface="Open Sans"/>
              <a:ea typeface="Open Sans"/>
              <a:cs typeface="Open Sans"/>
              <a:sym typeface="Open Sans"/>
            </a:endParaRPr>
          </a:p>
        </p:txBody>
      </p:sp>
      <p:sp>
        <p:nvSpPr>
          <p:cNvPr id="138" name="Google Shape;138;p27"/>
          <p:cNvSpPr txBox="1"/>
          <p:nvPr/>
        </p:nvSpPr>
        <p:spPr>
          <a:xfrm>
            <a:off x="3563550" y="2309850"/>
            <a:ext cx="1872600" cy="4311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sz="1600">
                <a:solidFill>
                  <a:srgbClr val="EA4335"/>
                </a:solidFill>
                <a:latin typeface="Open Sans SemiBold"/>
                <a:ea typeface="Open Sans SemiBold"/>
                <a:cs typeface="Open Sans SemiBold"/>
                <a:sym typeface="Open Sans SemiBold"/>
              </a:rPr>
              <a:t>Accessibility</a:t>
            </a:r>
            <a:endParaRPr sz="1600">
              <a:solidFill>
                <a:srgbClr val="4285F4"/>
              </a:solidFill>
              <a:latin typeface="Open Sans SemiBold"/>
              <a:ea typeface="Open Sans SemiBold"/>
              <a:cs typeface="Open Sans SemiBold"/>
              <a:sym typeface="Open Sans SemiBold"/>
            </a:endParaRPr>
          </a:p>
        </p:txBody>
      </p:sp>
      <p:sp>
        <p:nvSpPr>
          <p:cNvPr id="139" name="Google Shape;139;p27"/>
          <p:cNvSpPr txBox="1"/>
          <p:nvPr/>
        </p:nvSpPr>
        <p:spPr>
          <a:xfrm>
            <a:off x="3265800" y="2823475"/>
            <a:ext cx="2468100" cy="8958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Difficulty finding a florist that has the right flowers for the occasion</a:t>
            </a:r>
            <a:endParaRPr/>
          </a:p>
        </p:txBody>
      </p:sp>
      <p:sp>
        <p:nvSpPr>
          <p:cNvPr id="140" name="Google Shape;140;p27"/>
          <p:cNvSpPr txBox="1"/>
          <p:nvPr/>
        </p:nvSpPr>
        <p:spPr>
          <a:xfrm>
            <a:off x="6453075" y="2309850"/>
            <a:ext cx="1872600" cy="4311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None/>
            </a:pPr>
            <a:r>
              <a:rPr lang="en" sz="1600">
                <a:solidFill>
                  <a:srgbClr val="EA4335"/>
                </a:solidFill>
                <a:latin typeface="Open Sans SemiBold"/>
                <a:ea typeface="Open Sans SemiBold"/>
                <a:cs typeface="Open Sans SemiBold"/>
                <a:sym typeface="Open Sans SemiBold"/>
              </a:rPr>
              <a:t>Quality</a:t>
            </a:r>
            <a:endParaRPr sz="1600">
              <a:solidFill>
                <a:srgbClr val="4285F4"/>
              </a:solidFill>
              <a:latin typeface="Open Sans SemiBold"/>
              <a:ea typeface="Open Sans SemiBold"/>
              <a:cs typeface="Open Sans SemiBold"/>
              <a:sym typeface="Open Sans SemiBold"/>
            </a:endParaRPr>
          </a:p>
        </p:txBody>
      </p:sp>
      <p:sp>
        <p:nvSpPr>
          <p:cNvPr id="141" name="Google Shape;141;p27"/>
          <p:cNvSpPr txBox="1"/>
          <p:nvPr/>
        </p:nvSpPr>
        <p:spPr>
          <a:xfrm>
            <a:off x="6380925" y="2823475"/>
            <a:ext cx="2016900" cy="895800"/>
          </a:xfrm>
          <a:prstGeom prst="rect">
            <a:avLst/>
          </a:prstGeom>
          <a:noFill/>
          <a:ln>
            <a:noFill/>
          </a:ln>
        </p:spPr>
        <p:txBody>
          <a:bodyPr anchorCtr="0" anchor="t" bIns="91425" lIns="0" spcFirstLastPara="1" rIns="91425" wrap="square" tIns="91425">
            <a:spAutoFit/>
          </a:bodyPr>
          <a:lstStyle/>
          <a:p>
            <a:pPr indent="0" lvl="0" marL="0" rtl="0" algn="ctr">
              <a:lnSpc>
                <a:spcPct val="115000"/>
              </a:lnSpc>
              <a:spcBef>
                <a:spcPts val="0"/>
              </a:spcBef>
              <a:spcAft>
                <a:spcPts val="0"/>
              </a:spcAft>
              <a:buNone/>
            </a:pPr>
            <a:r>
              <a:rPr lang="en">
                <a:solidFill>
                  <a:srgbClr val="5F6368"/>
                </a:solidFill>
                <a:latin typeface="Open Sans"/>
                <a:ea typeface="Open Sans"/>
                <a:cs typeface="Open Sans"/>
                <a:sym typeface="Open Sans"/>
              </a:rPr>
              <a:t>Concerns about the quality of the flowers or the delivery time.</a:t>
            </a:r>
            <a:endParaRPr>
              <a:solidFill>
                <a:srgbClr val="5F6368"/>
              </a:solidFill>
              <a:latin typeface="Open Sans"/>
              <a:ea typeface="Open Sans"/>
              <a:cs typeface="Open Sans"/>
              <a:sym typeface="Open Sans"/>
            </a:endParaRPr>
          </a:p>
        </p:txBody>
      </p:sp>
      <p:sp>
        <p:nvSpPr>
          <p:cNvPr id="142" name="Google Shape;142;p27"/>
          <p:cNvSpPr/>
          <p:nvPr/>
        </p:nvSpPr>
        <p:spPr>
          <a:xfrm>
            <a:off x="1353675" y="1749246"/>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1</a:t>
            </a:r>
            <a:endParaRPr sz="2200">
              <a:solidFill>
                <a:srgbClr val="FFFFFF"/>
              </a:solidFill>
              <a:latin typeface="Google Sans Medium"/>
              <a:ea typeface="Google Sans Medium"/>
              <a:cs typeface="Google Sans Medium"/>
              <a:sym typeface="Google Sans Medium"/>
            </a:endParaRPr>
          </a:p>
        </p:txBody>
      </p:sp>
      <p:sp>
        <p:nvSpPr>
          <p:cNvPr id="143" name="Google Shape;143;p27"/>
          <p:cNvSpPr/>
          <p:nvPr/>
        </p:nvSpPr>
        <p:spPr>
          <a:xfrm>
            <a:off x="4243200" y="1714021"/>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2</a:t>
            </a:r>
            <a:endParaRPr sz="2200">
              <a:solidFill>
                <a:srgbClr val="FFFFFF"/>
              </a:solidFill>
              <a:latin typeface="Google Sans Medium"/>
              <a:ea typeface="Google Sans Medium"/>
              <a:cs typeface="Google Sans Medium"/>
              <a:sym typeface="Google Sans Medium"/>
            </a:endParaRPr>
          </a:p>
        </p:txBody>
      </p:sp>
      <p:sp>
        <p:nvSpPr>
          <p:cNvPr id="144" name="Google Shape;144;p27"/>
          <p:cNvSpPr/>
          <p:nvPr/>
        </p:nvSpPr>
        <p:spPr>
          <a:xfrm>
            <a:off x="7132725" y="1749246"/>
            <a:ext cx="513300" cy="513300"/>
          </a:xfrm>
          <a:prstGeom prst="ellipse">
            <a:avLst/>
          </a:prstGeom>
          <a:solidFill>
            <a:srgbClr val="EA433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2200">
                <a:solidFill>
                  <a:srgbClr val="FFFFFF"/>
                </a:solidFill>
                <a:latin typeface="Google Sans Medium"/>
                <a:ea typeface="Google Sans Medium"/>
                <a:cs typeface="Google Sans Medium"/>
                <a:sym typeface="Google Sans Medium"/>
              </a:rPr>
              <a:t>3</a:t>
            </a:r>
            <a:endParaRPr sz="2200">
              <a:solidFill>
                <a:srgbClr val="FFFFFF"/>
              </a:solidFill>
              <a:latin typeface="Google Sans Medium"/>
              <a:ea typeface="Google Sans Medium"/>
              <a:cs typeface="Google Sans Medium"/>
              <a:sym typeface="Google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nvSpPr>
        <p:spPr>
          <a:xfrm>
            <a:off x="517675" y="4481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Persona: </a:t>
            </a:r>
            <a:r>
              <a:rPr b="1" lang="en" sz="2400">
                <a:solidFill>
                  <a:srgbClr val="5F6368"/>
                </a:solidFill>
                <a:latin typeface="Open Sans"/>
                <a:ea typeface="Open Sans"/>
                <a:cs typeface="Open Sans"/>
                <a:sym typeface="Open Sans"/>
              </a:rPr>
              <a:t>Claire</a:t>
            </a:r>
            <a:endParaRPr b="1" sz="2400">
              <a:solidFill>
                <a:srgbClr val="5F6368"/>
              </a:solidFill>
              <a:latin typeface="Open Sans"/>
              <a:ea typeface="Open Sans"/>
              <a:cs typeface="Open Sans"/>
              <a:sym typeface="Open Sans"/>
            </a:endParaRPr>
          </a:p>
        </p:txBody>
      </p:sp>
      <p:sp>
        <p:nvSpPr>
          <p:cNvPr id="150" name="Google Shape;150;p28"/>
          <p:cNvSpPr txBox="1"/>
          <p:nvPr/>
        </p:nvSpPr>
        <p:spPr>
          <a:xfrm>
            <a:off x="517675" y="1369600"/>
            <a:ext cx="2451300" cy="2339700"/>
          </a:xfrm>
          <a:prstGeom prst="rect">
            <a:avLst/>
          </a:prstGeom>
          <a:noFill/>
          <a:ln>
            <a:noFill/>
          </a:ln>
        </p:spPr>
        <p:txBody>
          <a:bodyPr anchorCtr="0" anchor="t" bIns="91425" lIns="0" spcFirstLastPara="1" rIns="91425" wrap="square" tIns="91425">
            <a:spAutoFit/>
          </a:bodyPr>
          <a:lstStyle/>
          <a:p>
            <a:pPr indent="0" lvl="0" marL="0" rtl="0" algn="l">
              <a:lnSpc>
                <a:spcPct val="150000"/>
              </a:lnSpc>
              <a:spcBef>
                <a:spcPts val="0"/>
              </a:spcBef>
              <a:spcAft>
                <a:spcPts val="0"/>
              </a:spcAft>
              <a:buNone/>
            </a:pPr>
            <a:r>
              <a:rPr lang="en">
                <a:solidFill>
                  <a:srgbClr val="EA4335"/>
                </a:solidFill>
                <a:latin typeface="Open Sans SemiBold"/>
                <a:ea typeface="Open Sans SemiBold"/>
                <a:cs typeface="Open Sans SemiBold"/>
                <a:sym typeface="Open Sans SemiBold"/>
              </a:rPr>
              <a:t>Problem statement:</a:t>
            </a:r>
            <a:endParaRPr>
              <a:solidFill>
                <a:srgbClr val="EA4335"/>
              </a:solidFill>
              <a:latin typeface="Open Sans SemiBold"/>
              <a:ea typeface="Open Sans SemiBold"/>
              <a:cs typeface="Open Sans SemiBold"/>
              <a:sym typeface="Open Sans SemiBold"/>
            </a:endParaRPr>
          </a:p>
          <a:p>
            <a:pPr indent="0" lvl="0" marL="0" rtl="0" algn="l">
              <a:lnSpc>
                <a:spcPct val="150000"/>
              </a:lnSpc>
              <a:spcBef>
                <a:spcPts val="0"/>
              </a:spcBef>
              <a:spcAft>
                <a:spcPts val="0"/>
              </a:spcAft>
              <a:buNone/>
            </a:pPr>
            <a:r>
              <a:rPr lang="en">
                <a:solidFill>
                  <a:srgbClr val="5F6368"/>
                </a:solidFill>
                <a:latin typeface="Open Sans"/>
                <a:ea typeface="Open Sans"/>
                <a:cs typeface="Open Sans"/>
                <a:sym typeface="Open Sans"/>
              </a:rPr>
              <a:t>Claire</a:t>
            </a:r>
            <a:r>
              <a:rPr lang="en">
                <a:solidFill>
                  <a:srgbClr val="5F6368"/>
                </a:solidFill>
                <a:latin typeface="Open Sans"/>
                <a:ea typeface="Open Sans"/>
                <a:cs typeface="Open Sans"/>
                <a:sym typeface="Open Sans"/>
              </a:rPr>
              <a:t> is a busy working </a:t>
            </a:r>
            <a:br>
              <a:rPr lang="en">
                <a:solidFill>
                  <a:srgbClr val="5F6368"/>
                </a:solidFill>
                <a:latin typeface="Open Sans"/>
                <a:ea typeface="Open Sans"/>
                <a:cs typeface="Open Sans"/>
                <a:sym typeface="Open Sans"/>
              </a:rPr>
            </a:br>
            <a:r>
              <a:rPr lang="en">
                <a:solidFill>
                  <a:srgbClr val="5F6368"/>
                </a:solidFill>
                <a:latin typeface="Open Sans"/>
                <a:ea typeface="Open Sans"/>
                <a:cs typeface="Open Sans"/>
                <a:sym typeface="Open Sans"/>
              </a:rPr>
              <a:t>adult who needs an easy and </a:t>
            </a:r>
            <a:r>
              <a:rPr lang="en">
                <a:solidFill>
                  <a:srgbClr val="5F6368"/>
                </a:solidFill>
                <a:latin typeface="Open Sans"/>
                <a:ea typeface="Open Sans"/>
                <a:cs typeface="Open Sans"/>
                <a:sym typeface="Open Sans"/>
              </a:rPr>
              <a:t>convenient</a:t>
            </a:r>
            <a:r>
              <a:rPr lang="en">
                <a:solidFill>
                  <a:srgbClr val="5F6368"/>
                </a:solidFill>
                <a:latin typeface="Open Sans"/>
                <a:ea typeface="Open Sans"/>
                <a:cs typeface="Open Sans"/>
                <a:sym typeface="Open Sans"/>
              </a:rPr>
              <a:t> way to order flower bouquets and gifts online because she has no time to go in-person.</a:t>
            </a:r>
            <a:endParaRPr/>
          </a:p>
        </p:txBody>
      </p:sp>
      <p:pic>
        <p:nvPicPr>
          <p:cNvPr id="151" name="Google Shape;151;p28"/>
          <p:cNvPicPr preferRelativeResize="0"/>
          <p:nvPr/>
        </p:nvPicPr>
        <p:blipFill>
          <a:blip r:embed="rId3">
            <a:alphaModFix/>
          </a:blip>
          <a:stretch>
            <a:fillRect/>
          </a:stretch>
        </p:blipFill>
        <p:spPr>
          <a:xfrm>
            <a:off x="3273475" y="653525"/>
            <a:ext cx="5341452" cy="3836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nvSpPr>
        <p:spPr>
          <a:xfrm>
            <a:off x="517675" y="448150"/>
            <a:ext cx="6108600" cy="5541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2400">
                <a:solidFill>
                  <a:srgbClr val="5F6368"/>
                </a:solidFill>
                <a:latin typeface="Open Sans"/>
                <a:ea typeface="Open Sans"/>
                <a:cs typeface="Open Sans"/>
                <a:sym typeface="Open Sans"/>
              </a:rPr>
              <a:t>User journey map</a:t>
            </a:r>
            <a:endParaRPr sz="2400">
              <a:solidFill>
                <a:srgbClr val="5F6368"/>
              </a:solidFill>
              <a:latin typeface="Open Sans"/>
              <a:ea typeface="Open Sans"/>
              <a:cs typeface="Open Sans"/>
              <a:sym typeface="Open Sans"/>
            </a:endParaRPr>
          </a:p>
        </p:txBody>
      </p:sp>
      <p:sp>
        <p:nvSpPr>
          <p:cNvPr id="157" name="Google Shape;157;p29"/>
          <p:cNvSpPr txBox="1"/>
          <p:nvPr/>
        </p:nvSpPr>
        <p:spPr>
          <a:xfrm>
            <a:off x="517675" y="3611125"/>
            <a:ext cx="8331300" cy="723300"/>
          </a:xfrm>
          <a:prstGeom prst="rect">
            <a:avLst/>
          </a:prstGeom>
          <a:noFill/>
          <a:ln>
            <a:noFill/>
          </a:ln>
        </p:spPr>
        <p:txBody>
          <a:bodyPr anchorCtr="0" anchor="t" bIns="91425" lIns="0" spcFirstLastPara="1" rIns="91425" wrap="square" tIns="91425">
            <a:spAutoFit/>
          </a:bodyPr>
          <a:lstStyle/>
          <a:p>
            <a:pPr indent="0" lvl="0" marL="0" rtl="0" algn="ctr">
              <a:lnSpc>
                <a:spcPct val="150000"/>
              </a:lnSpc>
              <a:spcBef>
                <a:spcPts val="0"/>
              </a:spcBef>
              <a:spcAft>
                <a:spcPts val="0"/>
              </a:spcAft>
              <a:buClr>
                <a:schemeClr val="dk1"/>
              </a:buClr>
              <a:buSzPts val="1100"/>
              <a:buFont typeface="Arial"/>
              <a:buNone/>
            </a:pPr>
            <a:r>
              <a:rPr lang="en">
                <a:solidFill>
                  <a:srgbClr val="5F6368"/>
                </a:solidFill>
                <a:latin typeface="Open Sans"/>
                <a:ea typeface="Open Sans"/>
                <a:cs typeface="Open Sans"/>
                <a:sym typeface="Open Sans"/>
              </a:rPr>
              <a:t>Mapping Claire’s user journey revealed how helpful it would be for users to have access to a dedicated House of Flower’s app.</a:t>
            </a:r>
            <a:endParaRPr/>
          </a:p>
        </p:txBody>
      </p:sp>
      <p:pic>
        <p:nvPicPr>
          <p:cNvPr id="158" name="Google Shape;158;p29"/>
          <p:cNvPicPr preferRelativeResize="0"/>
          <p:nvPr/>
        </p:nvPicPr>
        <p:blipFill rotWithShape="1">
          <a:blip r:embed="rId3">
            <a:alphaModFix/>
          </a:blip>
          <a:srcRect b="0" l="0" r="0" t="0"/>
          <a:stretch/>
        </p:blipFill>
        <p:spPr>
          <a:xfrm>
            <a:off x="227325" y="1092325"/>
            <a:ext cx="8718775" cy="2322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